
<file path=[Content_Types].xml><?xml version="1.0" encoding="utf-8"?>
<Types xmlns="http://schemas.openxmlformats.org/package/2006/content-types">
  <Default Extension="xml" ContentType="application/xml"/>
  <Default Extension="tif" ContentType="image/tif"/>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330" r:id="rId3"/>
    <p:sldId id="326" r:id="rId4"/>
    <p:sldId id="300" r:id="rId5"/>
    <p:sldId id="343" r:id="rId6"/>
    <p:sldId id="331" r:id="rId7"/>
    <p:sldId id="327" r:id="rId8"/>
    <p:sldId id="334" r:id="rId9"/>
    <p:sldId id="259" r:id="rId10"/>
    <p:sldId id="335" r:id="rId11"/>
    <p:sldId id="336" r:id="rId12"/>
    <p:sldId id="337" r:id="rId13"/>
    <p:sldId id="338" r:id="rId14"/>
    <p:sldId id="341" r:id="rId15"/>
    <p:sldId id="271" r:id="rId16"/>
    <p:sldId id="273" r:id="rId17"/>
    <p:sldId id="314" r:id="rId18"/>
    <p:sldId id="318" r:id="rId19"/>
    <p:sldId id="295" r:id="rId20"/>
    <p:sldId id="329" r:id="rId21"/>
    <p:sldId id="276" r:id="rId22"/>
    <p:sldId id="345" r:id="rId23"/>
  </p:sldIdLst>
  <p:sldSz cx="9144000" cy="5143500" type="screen16x9"/>
  <p:notesSz cx="6858000" cy="9144000"/>
  <p:defaultTextStyle>
    <a:defPPr marL="0" marR="0" indent="0" algn="l" defTabSz="573969" rtl="0" fontAlgn="auto" latinLnBrk="1" hangingPunct="0">
      <a:lnSpc>
        <a:spcPct val="100000"/>
      </a:lnSpc>
      <a:spcBef>
        <a:spcPts val="0"/>
      </a:spcBef>
      <a:spcAft>
        <a:spcPts val="0"/>
      </a:spcAft>
      <a:buClrTx/>
      <a:buSzTx/>
      <a:buFontTx/>
      <a:buNone/>
      <a:tabLst/>
      <a:defRPr kumimoji="0" sz="1130" b="0" i="0" u="none" strike="noStrike" cap="none" spc="0" normalizeH="0" baseline="0">
        <a:ln>
          <a:noFill/>
        </a:ln>
        <a:solidFill>
          <a:srgbClr val="000000"/>
        </a:solidFill>
        <a:effectLst/>
        <a:uFillTx/>
      </a:defRPr>
    </a:defPPr>
    <a:lvl1pPr marL="0" marR="0" indent="0"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1pPr>
    <a:lvl2pPr marL="0" marR="0" indent="143492"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2pPr>
    <a:lvl3pPr marL="0" marR="0" indent="286984"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3pPr>
    <a:lvl4pPr marL="0" marR="0" indent="430477"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4pPr>
    <a:lvl5pPr marL="0" marR="0" indent="573969"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5pPr>
    <a:lvl6pPr marL="0" marR="0" indent="717461"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6pPr>
    <a:lvl7pPr marL="0" marR="0" indent="860953"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7pPr>
    <a:lvl8pPr marL="0" marR="0" indent="1004446"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8pPr>
    <a:lvl9pPr marL="0" marR="0" indent="1147938" algn="ctr" defTabSz="366702" rtl="0" fontAlgn="auto" latinLnBrk="0" hangingPunct="0">
      <a:lnSpc>
        <a:spcPct val="100000"/>
      </a:lnSpc>
      <a:spcBef>
        <a:spcPts val="0"/>
      </a:spcBef>
      <a:spcAft>
        <a:spcPts val="0"/>
      </a:spcAft>
      <a:buClrTx/>
      <a:buSzTx/>
      <a:buFontTx/>
      <a:buNone/>
      <a:tabLst/>
      <a:defRPr kumimoji="0" sz="2260" b="0" i="0" u="none" strike="noStrike" cap="none" spc="0" normalizeH="0" baseline="0">
        <a:ln>
          <a:noFill/>
        </a:ln>
        <a:solidFill>
          <a:srgbClr val="000000"/>
        </a:solidFill>
        <a:effectLst/>
        <a:uFillTx/>
        <a:latin typeface="Helvetica Light"/>
        <a:ea typeface="Helvetica Light"/>
        <a:cs typeface="Helvetica Light"/>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436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Ref idx="minor">
          <a:srgbClr val="FFFFFF"/>
        </a:fontRef>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25"/>
    <p:restoredTop sz="90227"/>
  </p:normalViewPr>
  <p:slideViewPr>
    <p:cSldViewPr snapToGrid="0" snapToObjects="1">
      <p:cViewPr>
        <p:scale>
          <a:sx n="100" d="100"/>
          <a:sy n="100" d="100"/>
        </p:scale>
        <p:origin x="152" y="44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png>
</file>

<file path=ppt/media/image20.tif>
</file>

<file path=ppt/media/image21.jpg>
</file>

<file path=ppt/media/image22.jpg>
</file>

<file path=ppt/media/image23.jpg>
</file>

<file path=ppt/media/image3.t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381000" y="685800"/>
            <a:ext cx="6096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173583955"/>
      </p:ext>
    </p:extLst>
  </p:cSld>
  <p:clrMap bg1="lt1" tx1="dk1" bg2="lt2" tx2="dk2" accent1="accent1" accent2="accent2" accent3="accent3" accent4="accent4" accent5="accent5" accent6="accent6" hlink="hlink" folHlink="folHlink"/>
  <p:notesStyle>
    <a:lvl1pPr defTabSz="286984" latinLnBrk="0">
      <a:lnSpc>
        <a:spcPct val="117999"/>
      </a:lnSpc>
      <a:defRPr sz="1381">
        <a:latin typeface="Helvetica Neue"/>
        <a:ea typeface="Helvetica Neue"/>
        <a:cs typeface="Helvetica Neue"/>
        <a:sym typeface="Helvetica Neue"/>
      </a:defRPr>
    </a:lvl1pPr>
    <a:lvl2pPr indent="143492" defTabSz="286984" latinLnBrk="0">
      <a:lnSpc>
        <a:spcPct val="117999"/>
      </a:lnSpc>
      <a:defRPr sz="1381">
        <a:latin typeface="Helvetica Neue"/>
        <a:ea typeface="Helvetica Neue"/>
        <a:cs typeface="Helvetica Neue"/>
        <a:sym typeface="Helvetica Neue"/>
      </a:defRPr>
    </a:lvl2pPr>
    <a:lvl3pPr indent="286984" defTabSz="286984" latinLnBrk="0">
      <a:lnSpc>
        <a:spcPct val="117999"/>
      </a:lnSpc>
      <a:defRPr sz="1381">
        <a:latin typeface="Helvetica Neue"/>
        <a:ea typeface="Helvetica Neue"/>
        <a:cs typeface="Helvetica Neue"/>
        <a:sym typeface="Helvetica Neue"/>
      </a:defRPr>
    </a:lvl3pPr>
    <a:lvl4pPr indent="430477" defTabSz="286984" latinLnBrk="0">
      <a:lnSpc>
        <a:spcPct val="117999"/>
      </a:lnSpc>
      <a:defRPr sz="1381">
        <a:latin typeface="Helvetica Neue"/>
        <a:ea typeface="Helvetica Neue"/>
        <a:cs typeface="Helvetica Neue"/>
        <a:sym typeface="Helvetica Neue"/>
      </a:defRPr>
    </a:lvl4pPr>
    <a:lvl5pPr indent="573969" defTabSz="286984" latinLnBrk="0">
      <a:lnSpc>
        <a:spcPct val="117999"/>
      </a:lnSpc>
      <a:defRPr sz="1381">
        <a:latin typeface="Helvetica Neue"/>
        <a:ea typeface="Helvetica Neue"/>
        <a:cs typeface="Helvetica Neue"/>
        <a:sym typeface="Helvetica Neue"/>
      </a:defRPr>
    </a:lvl5pPr>
    <a:lvl6pPr indent="717461" defTabSz="286984" latinLnBrk="0">
      <a:lnSpc>
        <a:spcPct val="117999"/>
      </a:lnSpc>
      <a:defRPr sz="1381">
        <a:latin typeface="Helvetica Neue"/>
        <a:ea typeface="Helvetica Neue"/>
        <a:cs typeface="Helvetica Neue"/>
        <a:sym typeface="Helvetica Neue"/>
      </a:defRPr>
    </a:lvl6pPr>
    <a:lvl7pPr indent="860953" defTabSz="286984" latinLnBrk="0">
      <a:lnSpc>
        <a:spcPct val="117999"/>
      </a:lnSpc>
      <a:defRPr sz="1381">
        <a:latin typeface="Helvetica Neue"/>
        <a:ea typeface="Helvetica Neue"/>
        <a:cs typeface="Helvetica Neue"/>
        <a:sym typeface="Helvetica Neue"/>
      </a:defRPr>
    </a:lvl7pPr>
    <a:lvl8pPr indent="1004446" defTabSz="286984" latinLnBrk="0">
      <a:lnSpc>
        <a:spcPct val="117999"/>
      </a:lnSpc>
      <a:defRPr sz="1381">
        <a:latin typeface="Helvetica Neue"/>
        <a:ea typeface="Helvetica Neue"/>
        <a:cs typeface="Helvetica Neue"/>
        <a:sym typeface="Helvetica Neue"/>
      </a:defRPr>
    </a:lvl8pPr>
    <a:lvl9pPr indent="1147938" defTabSz="286984" latinLnBrk="0">
      <a:lnSpc>
        <a:spcPct val="117999"/>
      </a:lnSpc>
      <a:defRPr sz="1381">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0417330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Categorical units can be highly discriminative of non-represented categories!</a:t>
            </a:r>
          </a:p>
        </p:txBody>
      </p:sp>
    </p:spTree>
    <p:extLst>
      <p:ext uri="{BB962C8B-B14F-4D97-AF65-F5344CB8AC3E}">
        <p14:creationId xmlns:p14="http://schemas.microsoft.com/office/powerpoint/2010/main" val="77085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71675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17089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42416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2400" b="1" dirty="0" smtClean="0">
                <a:latin typeface="Helvetica Light" charset="0"/>
                <a:ea typeface="Helvetica Light" charset="0"/>
                <a:cs typeface="Helvetica Light" charset="0"/>
              </a:rPr>
              <a:t>Conclusion</a:t>
            </a:r>
            <a:r>
              <a:rPr lang="en-US" sz="2400" dirty="0" smtClean="0">
                <a:latin typeface="Helvetica Light" charset="0"/>
                <a:ea typeface="Helvetica Light" charset="0"/>
                <a:cs typeface="Helvetica Light" charset="0"/>
              </a:rPr>
              <a:t/>
            </a:r>
            <a:br>
              <a:rPr lang="en-US" sz="2400" dirty="0" smtClean="0">
                <a:latin typeface="Helvetica Light" charset="0"/>
                <a:ea typeface="Helvetica Light" charset="0"/>
                <a:cs typeface="Helvetica Light" charset="0"/>
              </a:rPr>
            </a:br>
            <a:r>
              <a:rPr lang="en-US" sz="2400" dirty="0" smtClean="0">
                <a:latin typeface="Helvetica Light" charset="0"/>
                <a:ea typeface="Helvetica Light" charset="0"/>
                <a:cs typeface="Helvetica Light" charset="0"/>
              </a:rPr>
              <a:t>Activations in a DCNN trained only for face individuation are sufficient for non-face categorical discrimination</a:t>
            </a:r>
            <a:endParaRPr lang="en-US" dirty="0"/>
          </a:p>
        </p:txBody>
      </p:sp>
    </p:spTree>
    <p:extLst>
      <p:ext uri="{BB962C8B-B14F-4D97-AF65-F5344CB8AC3E}">
        <p14:creationId xmlns:p14="http://schemas.microsoft.com/office/powerpoint/2010/main" val="2312659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601732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23361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noRot="1" noChangeAspect="1"/>
          </p:cNvSpPr>
          <p:nvPr>
            <p:ph type="sldImg"/>
          </p:nvPr>
        </p:nvSpPr>
        <p:spPr>
          <a:xfrm>
            <a:off x="381000" y="685800"/>
            <a:ext cx="6096000" cy="3429000"/>
          </a:xfrm>
          <a:prstGeom prst="rect">
            <a:avLst/>
          </a:prstGeom>
        </p:spPr>
        <p:txBody>
          <a:bodyPr/>
          <a:lstStyle/>
          <a:p>
            <a:endParaRPr/>
          </a:p>
        </p:txBody>
      </p:sp>
      <p:sp>
        <p:nvSpPr>
          <p:cNvPr id="249" name="Shape 24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4587520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8" name="Shape 248"/>
          <p:cNvSpPr>
            <a:spLocks noGrp="1" noRot="1" noChangeAspect="1"/>
          </p:cNvSpPr>
          <p:nvPr>
            <p:ph type="sldImg"/>
          </p:nvPr>
        </p:nvSpPr>
        <p:spPr>
          <a:xfrm>
            <a:off x="381000" y="685800"/>
            <a:ext cx="6096000" cy="3429000"/>
          </a:xfrm>
          <a:prstGeom prst="rect">
            <a:avLst/>
          </a:prstGeom>
        </p:spPr>
        <p:txBody>
          <a:bodyPr/>
          <a:lstStyle/>
          <a:p>
            <a:endParaRPr/>
          </a:p>
        </p:txBody>
      </p:sp>
      <p:sp>
        <p:nvSpPr>
          <p:cNvPr id="249" name="Shape 249"/>
          <p:cNvSpPr>
            <a:spLocks noGrp="1"/>
          </p:cNvSpPr>
          <p:nvPr>
            <p:ph type="body" sz="quarter" idx="1"/>
          </p:nvPr>
        </p:nvSpPr>
        <p:spPr>
          <a:prstGeom prst="rect">
            <a:avLst/>
          </a:prstGeom>
        </p:spPr>
        <p:txBody>
          <a:bodyPr/>
          <a:lstStyle/>
          <a:p>
            <a:pPr marL="0" marR="0" indent="0" algn="l" defTabSz="286984" eaLnBrk="1" fontAlgn="auto" latinLnBrk="0" hangingPunct="1">
              <a:lnSpc>
                <a:spcPct val="117999"/>
              </a:lnSpc>
              <a:spcBef>
                <a:spcPts val="0"/>
              </a:spcBef>
              <a:spcAft>
                <a:spcPts val="0"/>
              </a:spcAft>
              <a:buClrTx/>
              <a:buSzTx/>
              <a:buFontTx/>
              <a:buNone/>
              <a:tabLst/>
              <a:defRPr/>
            </a:pPr>
            <a:r>
              <a:rPr lang="en-US" sz="1400" dirty="0" smtClean="0"/>
              <a:t>In preliminary re-analyses of this data (originally collected in </a:t>
            </a:r>
            <a:r>
              <a:rPr lang="en-US" sz="1400" dirty="0" err="1" smtClean="0"/>
              <a:t>Freiwald</a:t>
            </a:r>
            <a:r>
              <a:rPr lang="en-US" sz="1400" dirty="0" smtClean="0"/>
              <a:t> &amp; </a:t>
            </a:r>
            <a:r>
              <a:rPr lang="en-US" sz="1400" dirty="0" err="1" smtClean="0"/>
              <a:t>Tsao</a:t>
            </a:r>
            <a:r>
              <a:rPr lang="en-US" sz="1400" dirty="0" smtClean="0"/>
              <a:t>, 2010), we find no correlation between activation of face-detection mechanisms and information or mean activation in the face patches. Hoping to show that work at CCN in September. </a:t>
            </a:r>
          </a:p>
          <a:p>
            <a:endParaRPr dirty="0"/>
          </a:p>
        </p:txBody>
      </p:sp>
    </p:spTree>
    <p:extLst>
      <p:ext uri="{BB962C8B-B14F-4D97-AF65-F5344CB8AC3E}">
        <p14:creationId xmlns:p14="http://schemas.microsoft.com/office/powerpoint/2010/main" val="9511507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65053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35717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999572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967779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endParaRPr lang="en-US" dirty="0" smtClean="0"/>
          </a:p>
        </p:txBody>
      </p:sp>
    </p:spTree>
    <p:extLst>
      <p:ext uri="{BB962C8B-B14F-4D97-AF65-F5344CB8AC3E}">
        <p14:creationId xmlns:p14="http://schemas.microsoft.com/office/powerpoint/2010/main" val="17925545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defTabSz="457200" eaLnBrk="1" fontAlgn="auto" latinLnBrk="0" hangingPunct="1">
              <a:lnSpc>
                <a:spcPct val="117999"/>
              </a:lnSpc>
              <a:spcBef>
                <a:spcPts val="0"/>
              </a:spcBef>
              <a:spcAft>
                <a:spcPts val="0"/>
              </a:spcAft>
              <a:buClrTx/>
              <a:buSzTx/>
              <a:buFontTx/>
              <a:buNone/>
              <a:tabLst/>
              <a:defRPr/>
            </a:pPr>
            <a:r>
              <a:rPr lang="en-US" sz="2400" b="1" dirty="0" smtClean="0">
                <a:latin typeface="Helvetica Light" charset="0"/>
                <a:ea typeface="Helvetica Light" charset="0"/>
                <a:cs typeface="Helvetica Light" charset="0"/>
              </a:rPr>
              <a:t>Conclusion</a:t>
            </a:r>
            <a:r>
              <a:rPr lang="en-US" sz="2400" dirty="0" smtClean="0">
                <a:latin typeface="Helvetica Light" charset="0"/>
                <a:ea typeface="Helvetica Light" charset="0"/>
                <a:cs typeface="Helvetica Light" charset="0"/>
              </a:rPr>
              <a:t/>
            </a:r>
            <a:br>
              <a:rPr lang="en-US" sz="2400" dirty="0" smtClean="0">
                <a:latin typeface="Helvetica Light" charset="0"/>
                <a:ea typeface="Helvetica Light" charset="0"/>
                <a:cs typeface="Helvetica Light" charset="0"/>
              </a:rPr>
            </a:br>
            <a:r>
              <a:rPr lang="en-US" sz="2400" dirty="0" smtClean="0">
                <a:latin typeface="Helvetica Light" charset="0"/>
                <a:ea typeface="Helvetica Light" charset="0"/>
                <a:cs typeface="Helvetica Light" charset="0"/>
              </a:rPr>
              <a:t>Localized categorical representations are equally capable of discriminating between non-explicitly represented categories as between their explicitly represented category and another</a:t>
            </a:r>
            <a:endParaRPr lang="en-US" dirty="0" smtClean="0"/>
          </a:p>
        </p:txBody>
      </p:sp>
    </p:spTree>
    <p:extLst>
      <p:ext uri="{BB962C8B-B14F-4D97-AF65-F5344CB8AC3E}">
        <p14:creationId xmlns:p14="http://schemas.microsoft.com/office/powerpoint/2010/main" val="1134653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ti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Shape 11"/>
          <p:cNvSpPr>
            <a:spLocks noGrp="1"/>
          </p:cNvSpPr>
          <p:nvPr>
            <p:ph type="title"/>
          </p:nvPr>
        </p:nvSpPr>
        <p:spPr>
          <a:xfrm>
            <a:off x="892969" y="863947"/>
            <a:ext cx="7358063" cy="1741289"/>
          </a:xfrm>
          <a:prstGeom prst="rect">
            <a:avLst/>
          </a:prstGeom>
        </p:spPr>
        <p:txBody>
          <a:bodyPr anchor="b"/>
          <a:lstStyle/>
          <a:p>
            <a:r>
              <a:t>Title Text</a:t>
            </a:r>
          </a:p>
        </p:txBody>
      </p:sp>
      <p:sp>
        <p:nvSpPr>
          <p:cNvPr id="12" name="Shape 12"/>
          <p:cNvSpPr>
            <a:spLocks noGrp="1"/>
          </p:cNvSpPr>
          <p:nvPr>
            <p:ph type="body" sz="quarter" idx="1"/>
          </p:nvPr>
        </p:nvSpPr>
        <p:spPr>
          <a:xfrm>
            <a:off x="892969" y="2652117"/>
            <a:ext cx="7358063" cy="596057"/>
          </a:xfrm>
          <a:prstGeom prst="rect">
            <a:avLst/>
          </a:prstGeom>
        </p:spPr>
        <p:txBody>
          <a:bodyPr anchor="t"/>
          <a:lstStyle>
            <a:lvl1pPr marL="0" indent="0" algn="ctr">
              <a:spcBef>
                <a:spcPts val="0"/>
              </a:spcBef>
              <a:buSzTx/>
              <a:buNone/>
              <a:defRPr sz="1687"/>
            </a:lvl1pPr>
            <a:lvl2pPr marL="0" indent="120541" algn="ctr">
              <a:spcBef>
                <a:spcPts val="0"/>
              </a:spcBef>
              <a:buSzTx/>
              <a:buNone/>
              <a:defRPr sz="1687"/>
            </a:lvl2pPr>
            <a:lvl3pPr marL="0" indent="241082" algn="ctr">
              <a:spcBef>
                <a:spcPts val="0"/>
              </a:spcBef>
              <a:buSzTx/>
              <a:buNone/>
              <a:defRPr sz="1687"/>
            </a:lvl3pPr>
            <a:lvl4pPr marL="0" indent="361622" algn="ctr">
              <a:spcBef>
                <a:spcPts val="0"/>
              </a:spcBef>
              <a:buSzTx/>
              <a:buNone/>
              <a:defRPr sz="1687"/>
            </a:lvl4pPr>
            <a:lvl5pPr marL="0" indent="482163" algn="ctr">
              <a:spcBef>
                <a:spcPts val="0"/>
              </a:spcBef>
              <a:buSzTx/>
              <a:buNone/>
              <a:defRPr sz="1687"/>
            </a:lvl5pPr>
          </a:lstStyle>
          <a:p>
            <a:r>
              <a:t>Body Level One</a:t>
            </a:r>
          </a:p>
          <a:p>
            <a:pPr lvl="1"/>
            <a:r>
              <a:t>Body Level Two</a:t>
            </a:r>
          </a:p>
          <a:p>
            <a:pPr lvl="2"/>
            <a:r>
              <a:t>Body Level Three</a:t>
            </a:r>
          </a:p>
          <a:p>
            <a:pPr lvl="3"/>
            <a:r>
              <a:t>Body Level Four</a:t>
            </a:r>
          </a:p>
          <a:p>
            <a:pPr lvl="4"/>
            <a:r>
              <a:t>Body Level Five</a:t>
            </a:r>
          </a:p>
        </p:txBody>
      </p:sp>
      <p:sp>
        <p:nvSpPr>
          <p:cNvPr id="13" name="Shape 13"/>
          <p:cNvSpPr>
            <a:spLocks noGrp="1"/>
          </p:cNvSpPr>
          <p:nvPr>
            <p:ph type="sldNum" sz="quarter" idx="2"/>
          </p:nvPr>
        </p:nvSpPr>
        <p:spPr>
          <a:prstGeom prst="rect">
            <a:avLst/>
          </a:prstGeom>
        </p:spPr>
        <p:txBody>
          <a:bodyPr/>
          <a:lstStyle/>
          <a:p>
            <a:fld id="{86CB4B4D-7CA3-9044-876B-883B54F8677D}" type="slidenum">
              <a:t>‹#›</a:t>
            </a:fld>
            <a:endParaRPr/>
          </a:p>
        </p:txBody>
      </p:sp>
      <p:pic>
        <p:nvPicPr>
          <p:cNvPr id="7" name="Screen Shot 2017-04-29 at 2.39.23 PM.png"/>
          <p:cNvPicPr>
            <a:picLocks noChangeAspect="1"/>
          </p:cNvPicPr>
          <p:nvPr userDrawn="1"/>
        </p:nvPicPr>
        <p:blipFill>
          <a:blip r:embed="rId2">
            <a:extLst/>
          </a:blip>
          <a:srcRect t="249" b="249"/>
          <a:stretch>
            <a:fillRect/>
          </a:stretch>
        </p:blipFill>
        <p:spPr>
          <a:xfrm>
            <a:off x="212680" y="4720837"/>
            <a:ext cx="1190343" cy="338853"/>
          </a:xfrm>
          <a:prstGeom prst="rect">
            <a:avLst/>
          </a:prstGeom>
          <a:ln w="12700">
            <a:miter lim="400000"/>
          </a:ln>
        </p:spPr>
      </p:pic>
      <p:pic>
        <p:nvPicPr>
          <p:cNvPr id="8" name="pasted-image.tiff"/>
          <p:cNvPicPr>
            <a:picLocks noChangeAspect="1"/>
          </p:cNvPicPr>
          <p:nvPr userDrawn="1"/>
        </p:nvPicPr>
        <p:blipFill>
          <a:blip r:embed="rId3">
            <a:extLst/>
          </a:blip>
          <a:stretch>
            <a:fillRect/>
          </a:stretch>
        </p:blipFill>
        <p:spPr>
          <a:xfrm>
            <a:off x="7758923" y="4634567"/>
            <a:ext cx="1190343" cy="425123"/>
          </a:xfrm>
          <a:prstGeom prst="rect">
            <a:avLst/>
          </a:prstGeom>
          <a:ln w="12700">
            <a:miter lim="400000"/>
          </a:ln>
        </p:spPr>
      </p:pic>
    </p:spTree>
  </p:cSld>
  <p:clrMapOvr>
    <a:masterClrMapping/>
  </p:clrMapOvr>
  <p:transition spd="med"/>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Shape 30"/>
          <p:cNvSpPr>
            <a:spLocks noGrp="1"/>
          </p:cNvSpPr>
          <p:nvPr>
            <p:ph type="title"/>
          </p:nvPr>
        </p:nvSpPr>
        <p:spPr>
          <a:xfrm>
            <a:off x="892969" y="1701106"/>
            <a:ext cx="7358063" cy="1741289"/>
          </a:xfrm>
          <a:prstGeom prst="rect">
            <a:avLst/>
          </a:prstGeom>
        </p:spPr>
        <p:txBody>
          <a:bodyPr/>
          <a:lstStyle/>
          <a:p>
            <a:r>
              <a:t>Title Text</a:t>
            </a:r>
          </a:p>
        </p:txBody>
      </p:sp>
      <p:sp>
        <p:nvSpPr>
          <p:cNvPr id="31" name="Shape 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4723805" y="334863"/>
            <a:ext cx="3750469" cy="4339828"/>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669726" y="334863"/>
            <a:ext cx="3750469" cy="2102941"/>
          </a:xfrm>
          <a:prstGeom prst="rect">
            <a:avLst/>
          </a:prstGeom>
        </p:spPr>
        <p:txBody>
          <a:bodyPr anchor="b"/>
          <a:lstStyle>
            <a:lvl1pPr>
              <a:defRPr sz="3164"/>
            </a:lvl1pPr>
          </a:lstStyle>
          <a:p>
            <a:r>
              <a:t>Title Text</a:t>
            </a:r>
          </a:p>
        </p:txBody>
      </p:sp>
      <p:sp>
        <p:nvSpPr>
          <p:cNvPr id="40" name="Shape 40"/>
          <p:cNvSpPr>
            <a:spLocks noGrp="1"/>
          </p:cNvSpPr>
          <p:nvPr>
            <p:ph type="body" sz="quarter" idx="1"/>
          </p:nvPr>
        </p:nvSpPr>
        <p:spPr>
          <a:xfrm>
            <a:off x="669726" y="2511475"/>
            <a:ext cx="3750469" cy="2163217"/>
          </a:xfrm>
          <a:prstGeom prst="rect">
            <a:avLst/>
          </a:prstGeom>
        </p:spPr>
        <p:txBody>
          <a:bodyPr anchor="t"/>
          <a:lstStyle>
            <a:lvl1pPr marL="0" indent="0" algn="ctr">
              <a:spcBef>
                <a:spcPts val="0"/>
              </a:spcBef>
              <a:buSzTx/>
              <a:buNone/>
              <a:defRPr sz="1687"/>
            </a:lvl1pPr>
            <a:lvl2pPr marL="0" indent="120541" algn="ctr">
              <a:spcBef>
                <a:spcPts val="0"/>
              </a:spcBef>
              <a:buSzTx/>
              <a:buNone/>
              <a:defRPr sz="1687"/>
            </a:lvl2pPr>
            <a:lvl3pPr marL="0" indent="241082" algn="ctr">
              <a:spcBef>
                <a:spcPts val="0"/>
              </a:spcBef>
              <a:buSzTx/>
              <a:buNone/>
              <a:defRPr sz="1687"/>
            </a:lvl3pPr>
            <a:lvl4pPr marL="0" indent="361622" algn="ctr">
              <a:spcBef>
                <a:spcPts val="0"/>
              </a:spcBef>
              <a:buSzTx/>
              <a:buNone/>
              <a:defRPr sz="1687"/>
            </a:lvl4pPr>
            <a:lvl5pPr marL="0" indent="482163" algn="ctr">
              <a:spcBef>
                <a:spcPts val="0"/>
              </a:spcBef>
              <a:buSzTx/>
              <a:buNone/>
              <a:defRPr sz="1687"/>
            </a:lvl5pPr>
          </a:lstStyle>
          <a:p>
            <a:r>
              <a:t>Body Level One</a:t>
            </a:r>
          </a:p>
          <a:p>
            <a:pPr lvl="1"/>
            <a:r>
              <a:t>Body Level Two</a:t>
            </a:r>
          </a:p>
          <a:p>
            <a:pPr lvl="2"/>
            <a:r>
              <a:t>Body Level Three</a:t>
            </a:r>
          </a:p>
          <a:p>
            <a:pPr lvl="3"/>
            <a:r>
              <a:t>Body Level Four</a:t>
            </a:r>
          </a:p>
          <a:p>
            <a:pPr lvl="4"/>
            <a:r>
              <a:t>Body Level Five</a:t>
            </a:r>
          </a:p>
        </p:txBody>
      </p:sp>
      <p:sp>
        <p:nvSpPr>
          <p:cNvPr id="41" name="Shape 4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Title Text</a:t>
            </a:r>
          </a:p>
        </p:txBody>
      </p:sp>
      <p:sp>
        <p:nvSpPr>
          <p:cNvPr id="49" name="Shape 4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Title Text</a:t>
            </a:r>
          </a:p>
        </p:txBody>
      </p:sp>
      <p:sp>
        <p:nvSpPr>
          <p:cNvPr id="57" name="Shape 57"/>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hape 5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4723805" y="1372940"/>
            <a:ext cx="3750469" cy="3315146"/>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Title Text</a:t>
            </a:r>
          </a:p>
        </p:txBody>
      </p:sp>
      <p:sp>
        <p:nvSpPr>
          <p:cNvPr id="67" name="Shape 67"/>
          <p:cNvSpPr>
            <a:spLocks noGrp="1"/>
          </p:cNvSpPr>
          <p:nvPr>
            <p:ph type="body" sz="half" idx="1"/>
          </p:nvPr>
        </p:nvSpPr>
        <p:spPr>
          <a:xfrm>
            <a:off x="669726" y="1372940"/>
            <a:ext cx="3750469" cy="3315146"/>
          </a:xfrm>
          <a:prstGeom prst="rect">
            <a:avLst/>
          </a:prstGeom>
        </p:spPr>
        <p:txBody>
          <a:bodyPr/>
          <a:lstStyle>
            <a:lvl1pPr marL="180811" indent="-180811">
              <a:spcBef>
                <a:spcPts val="1687"/>
              </a:spcBef>
              <a:defRPr sz="1476"/>
            </a:lvl1pPr>
            <a:lvl2pPr marL="361622" indent="-180811">
              <a:spcBef>
                <a:spcPts val="1687"/>
              </a:spcBef>
              <a:defRPr sz="1476"/>
            </a:lvl2pPr>
            <a:lvl3pPr marL="542434" indent="-180811">
              <a:spcBef>
                <a:spcPts val="1687"/>
              </a:spcBef>
              <a:defRPr sz="1476"/>
            </a:lvl3pPr>
            <a:lvl4pPr marL="723245" indent="-180811">
              <a:spcBef>
                <a:spcPts val="1687"/>
              </a:spcBef>
              <a:defRPr sz="1476"/>
            </a:lvl4pPr>
            <a:lvl5pPr marL="904056" indent="-180811">
              <a:spcBef>
                <a:spcPts val="1687"/>
              </a:spcBef>
              <a:defRPr sz="1476"/>
            </a:lvl5pPr>
          </a:lstStyle>
          <a:p>
            <a:r>
              <a:t>Body Level One</a:t>
            </a:r>
          </a:p>
          <a:p>
            <a:pPr lvl="1"/>
            <a:r>
              <a:t>Body Level Two</a:t>
            </a:r>
          </a:p>
          <a:p>
            <a:pPr lvl="2"/>
            <a:r>
              <a:t>Body Level Three</a:t>
            </a:r>
          </a:p>
          <a:p>
            <a:pPr lvl="3"/>
            <a:r>
              <a:t>Body Level Four</a:t>
            </a:r>
          </a:p>
          <a:p>
            <a:pPr lvl="4"/>
            <a:r>
              <a:t>Body Level Five</a:t>
            </a:r>
          </a:p>
        </p:txBody>
      </p:sp>
      <p:sp>
        <p:nvSpPr>
          <p:cNvPr id="68" name="Shape 6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4723805" y="2685603"/>
            <a:ext cx="3750469" cy="1989088"/>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4728177" y="468809"/>
            <a:ext cx="3750469" cy="1989088"/>
          </a:xfrm>
          <a:prstGeom prst="rect">
            <a:avLst/>
          </a:prstGeom>
        </p:spPr>
        <p:txBody>
          <a:bodyPr lIns="91439" tIns="45719" rIns="91439" bIns="45719" anchor="t">
            <a:noAutofit/>
          </a:bodyPr>
          <a:lstStyle/>
          <a:p>
            <a:endParaRPr/>
          </a:p>
        </p:txBody>
      </p:sp>
      <p:sp>
        <p:nvSpPr>
          <p:cNvPr id="85" name="Shape 85"/>
          <p:cNvSpPr>
            <a:spLocks noGrp="1"/>
          </p:cNvSpPr>
          <p:nvPr>
            <p:ph type="pic" sz="half" idx="15"/>
          </p:nvPr>
        </p:nvSpPr>
        <p:spPr>
          <a:xfrm>
            <a:off x="669726" y="468809"/>
            <a:ext cx="3750469" cy="4205883"/>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9144000" cy="51435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669727" y="234404"/>
            <a:ext cx="7804547" cy="113853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Title Text</a:t>
            </a:r>
          </a:p>
        </p:txBody>
      </p:sp>
      <p:sp>
        <p:nvSpPr>
          <p:cNvPr id="3" name="Shape 3"/>
          <p:cNvSpPr>
            <a:spLocks noGrp="1"/>
          </p:cNvSpPr>
          <p:nvPr>
            <p:ph type="body" idx="1"/>
          </p:nvPr>
        </p:nvSpPr>
        <p:spPr>
          <a:xfrm>
            <a:off x="669727" y="1372940"/>
            <a:ext cx="7804547" cy="331514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hape 4"/>
          <p:cNvSpPr>
            <a:spLocks noGrp="1"/>
          </p:cNvSpPr>
          <p:nvPr>
            <p:ph type="sldNum" sz="quarter" idx="2"/>
          </p:nvPr>
        </p:nvSpPr>
        <p:spPr>
          <a:xfrm>
            <a:off x="4434486" y="4878958"/>
            <a:ext cx="266099" cy="248658"/>
          </a:xfrm>
          <a:prstGeom prst="rect">
            <a:avLst/>
          </a:prstGeom>
          <a:ln w="12700">
            <a:miter lim="400000"/>
          </a:ln>
        </p:spPr>
        <p:txBody>
          <a:bodyPr wrap="none" lIns="50800" tIns="50800" rIns="50800" bIns="50800">
            <a:spAutoFit/>
          </a:bodyPr>
          <a:lstStyle>
            <a:lvl1pPr>
              <a:defRPr sz="949"/>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7" r:id="rId7"/>
    <p:sldLayoutId id="2147483659" r:id="rId8"/>
    <p:sldLayoutId id="2147483660" r:id="rId9"/>
  </p:sldLayoutIdLst>
  <p:transition spd="med"/>
  <p:txStyles>
    <p:titleStyle>
      <a:lvl1pPr marL="0" marR="0" indent="0"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1pPr>
      <a:lvl2pPr marL="0" marR="0" indent="120541"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2pPr>
      <a:lvl3pPr marL="0" marR="0" indent="24108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3pPr>
      <a:lvl4pPr marL="0" marR="0" indent="36162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4pPr>
      <a:lvl5pPr marL="0" marR="0" indent="482163"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5pPr>
      <a:lvl6pPr marL="0" marR="0" indent="602704"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6pPr>
      <a:lvl7pPr marL="0" marR="0" indent="72324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7pPr>
      <a:lvl8pPr marL="0" marR="0" indent="84378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8pPr>
      <a:lvl9pPr marL="0" marR="0" indent="964326"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9pPr>
    </p:titleStyle>
    <p:bodyStyle>
      <a:lvl1pPr marL="234385"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1pPr>
      <a:lvl2pPr marL="468770"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2pPr>
      <a:lvl3pPr marL="703155"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3pPr>
      <a:lvl4pPr marL="937539"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4pPr>
      <a:lvl5pPr marL="1171924"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5pPr>
      <a:lvl6pPr marL="1406309"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6pPr>
      <a:lvl7pPr marL="1640694"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7pPr>
      <a:lvl8pPr marL="1875079"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8pPr>
      <a:lvl9pPr marL="2109464" marR="0" indent="-234385" algn="l" defTabSz="308049" rtl="0" latinLnBrk="0">
        <a:lnSpc>
          <a:spcPct val="100000"/>
        </a:lnSpc>
        <a:spcBef>
          <a:spcPts val="2215"/>
        </a:spcBef>
        <a:spcAft>
          <a:spcPts val="0"/>
        </a:spcAft>
        <a:buClrTx/>
        <a:buSzPct val="75000"/>
        <a:buFontTx/>
        <a:buChar char="•"/>
        <a:tabLst/>
        <a:defRPr sz="1898"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1pPr>
      <a:lvl2pPr marL="0" marR="0" indent="120541"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2pPr>
      <a:lvl3pPr marL="0" marR="0" indent="241082"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3pPr>
      <a:lvl4pPr marL="0" marR="0" indent="361622"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4pPr>
      <a:lvl5pPr marL="0" marR="0" indent="482163"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5pPr>
      <a:lvl6pPr marL="0" marR="0" indent="602704"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6pPr>
      <a:lvl7pPr marL="0" marR="0" indent="723245"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7pPr>
      <a:lvl8pPr marL="0" marR="0" indent="843785"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8pPr>
      <a:lvl9pPr marL="0" marR="0" indent="964326" algn="ctr" defTabSz="308049" rtl="0" latinLnBrk="0">
        <a:lnSpc>
          <a:spcPct val="100000"/>
        </a:lnSpc>
        <a:spcBef>
          <a:spcPts val="0"/>
        </a:spcBef>
        <a:spcAft>
          <a:spcPts val="0"/>
        </a:spcAft>
        <a:buClrTx/>
        <a:buSzTx/>
        <a:buFontTx/>
        <a:buNone/>
        <a:tabLst/>
        <a:defRPr sz="949"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tif"/><Relationship Id="rId6" Type="http://schemas.openxmlformats.org/officeDocument/2006/relationships/image" Target="../media/image15.png"/><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20.tif"/><Relationship Id="rId5" Type="http://schemas.openxmlformats.org/officeDocument/2006/relationships/image" Target="../media/image2.png"/><Relationship Id="rId6"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image" Target="../media/image23.jp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 Id="rId3" Type="http://schemas.openxmlformats.org/officeDocument/2006/relationships/image" Target="../media/image3.t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png"/><Relationship Id="rId3" Type="http://schemas.openxmlformats.org/officeDocument/2006/relationships/image" Target="../media/image3.tif"/></Relationships>
</file>

<file path=ppt/slides/_rels/slide21.xml.rels><?xml version="1.0" encoding="UTF-8" standalone="yes"?>
<Relationships xmlns="http://schemas.openxmlformats.org/package/2006/relationships"><Relationship Id="rId3" Type="http://schemas.openxmlformats.org/officeDocument/2006/relationships/hyperlink" Target="https://doi.org/10.1126/science.1063736" TargetMode="External"/><Relationship Id="rId4" Type="http://schemas.openxmlformats.org/officeDocument/2006/relationships/hyperlink" Target="https://doi.org/10.1098/Rstb.2006.1934" TargetMode="External"/><Relationship Id="rId5" Type="http://schemas.openxmlformats.org/officeDocument/2006/relationships/hyperlink" Target="https://doi.org/10.1145/2733373.2807412" TargetMode="External"/><Relationship Id="rId6" Type="http://schemas.openxmlformats.org/officeDocument/2006/relationships/hyperlink" Target="https://doi.org/10.1016/j.neuroimage.2010.08.028" TargetMode="External"/><Relationship Id="rId7" Type="http://schemas.openxmlformats.org/officeDocument/2006/relationships/hyperlink" Target="https://doi.org/10.1073/pnas.1005062107" TargetMode="External"/><Relationship Id="rId8" Type="http://schemas.openxmlformats.org/officeDocument/2006/relationships/hyperlink" Target="https://doi.org/10.1523/JNEUROSCI.3086-14.2015" TargetMode="External"/><Relationship Id="rId9" Type="http://schemas.openxmlformats.org/officeDocument/2006/relationships/hyperlink" Target="https://doi.org/10.1016/0010-0277(91)90045-6" TargetMode="External"/><Relationship Id="rId10" Type="http://schemas.openxmlformats.org/officeDocument/2006/relationships/hyperlink" Target="https://adeshpande3.github.io/adeshpande3.github.io/A-Beginner's-Guide-To-Understanding-Convolutional-Neural-Networks" TargetMode="External"/><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ti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ti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2.png"/><Relationship Id="rId6" Type="http://schemas.openxmlformats.org/officeDocument/2006/relationships/image" Target="../media/image3.tif"/><Relationship Id="rId7" Type="http://schemas.openxmlformats.org/officeDocument/2006/relationships/image" Target="../media/image10.png"/><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2.png"/><Relationship Id="rId6"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3.tif"/><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pasted-image.png"/>
          <p:cNvPicPr>
            <a:picLocks noChangeAspect="1"/>
          </p:cNvPicPr>
          <p:nvPr/>
        </p:nvPicPr>
        <p:blipFill>
          <a:blip r:embed="rId3">
            <a:extLst/>
          </a:blip>
          <a:stretch>
            <a:fillRect/>
          </a:stretch>
        </p:blipFill>
        <p:spPr>
          <a:xfrm>
            <a:off x="2618073" y="502292"/>
            <a:ext cx="3906200" cy="1466121"/>
          </a:xfrm>
          <a:prstGeom prst="rect">
            <a:avLst/>
          </a:prstGeom>
          <a:ln w="12700">
            <a:miter lim="400000"/>
          </a:ln>
        </p:spPr>
      </p:pic>
      <p:pic>
        <p:nvPicPr>
          <p:cNvPr id="120" name="pasted-image.png"/>
          <p:cNvPicPr>
            <a:picLocks noChangeAspect="1"/>
          </p:cNvPicPr>
          <p:nvPr/>
        </p:nvPicPr>
        <p:blipFill>
          <a:blip r:embed="rId4">
            <a:extLst/>
          </a:blip>
          <a:stretch>
            <a:fillRect/>
          </a:stretch>
        </p:blipFill>
        <p:spPr>
          <a:xfrm>
            <a:off x="544021" y="163714"/>
            <a:ext cx="1460037" cy="1777436"/>
          </a:xfrm>
          <a:prstGeom prst="rect">
            <a:avLst/>
          </a:prstGeom>
          <a:ln w="12700">
            <a:miter lim="400000"/>
          </a:ln>
        </p:spPr>
      </p:pic>
      <p:pic>
        <p:nvPicPr>
          <p:cNvPr id="121" name="pasted-image.png"/>
          <p:cNvPicPr>
            <a:picLocks noChangeAspect="1"/>
          </p:cNvPicPr>
          <p:nvPr/>
        </p:nvPicPr>
        <p:blipFill>
          <a:blip r:embed="rId4">
            <a:extLst/>
          </a:blip>
          <a:stretch>
            <a:fillRect/>
          </a:stretch>
        </p:blipFill>
        <p:spPr>
          <a:xfrm flipH="1">
            <a:off x="7138290" y="163714"/>
            <a:ext cx="1460037" cy="1777436"/>
          </a:xfrm>
          <a:prstGeom prst="rect">
            <a:avLst/>
          </a:prstGeom>
          <a:ln w="12700">
            <a:miter lim="400000"/>
          </a:ln>
        </p:spPr>
      </p:pic>
      <p:pic>
        <p:nvPicPr>
          <p:cNvPr id="122" name="Screen Shot 2017-06-19 at 9.38.49 PM.png"/>
          <p:cNvPicPr>
            <a:picLocks noChangeAspect="1"/>
          </p:cNvPicPr>
          <p:nvPr/>
        </p:nvPicPr>
        <p:blipFill>
          <a:blip r:embed="rId5">
            <a:extLst/>
          </a:blip>
          <a:srcRect l="21912" t="19621" r="22163"/>
          <a:stretch>
            <a:fillRect/>
          </a:stretch>
        </p:blipFill>
        <p:spPr>
          <a:xfrm>
            <a:off x="2861172" y="2857131"/>
            <a:ext cx="3420001" cy="1997569"/>
          </a:xfrm>
          <a:prstGeom prst="rect">
            <a:avLst/>
          </a:prstGeom>
          <a:ln w="12700">
            <a:miter lim="400000"/>
          </a:ln>
        </p:spPr>
      </p:pic>
      <p:pic>
        <p:nvPicPr>
          <p:cNvPr id="123" name="Screen Shot 2017-06-19 at 9.34.31 PM.png"/>
          <p:cNvPicPr>
            <a:picLocks noChangeAspect="1"/>
          </p:cNvPicPr>
          <p:nvPr/>
        </p:nvPicPr>
        <p:blipFill>
          <a:blip r:embed="rId6">
            <a:extLst/>
          </a:blip>
          <a:srcRect b="80426"/>
          <a:stretch>
            <a:fillRect/>
          </a:stretch>
        </p:blipFill>
        <p:spPr>
          <a:xfrm>
            <a:off x="1017888" y="2251080"/>
            <a:ext cx="7106568" cy="578788"/>
          </a:xfrm>
          <a:prstGeom prst="rect">
            <a:avLst/>
          </a:prstGeom>
          <a:ln w="12700">
            <a:miter lim="400000"/>
          </a:ln>
        </p:spPr>
      </p:pic>
      <p:sp>
        <p:nvSpPr>
          <p:cNvPr id="124" name="Shape 124"/>
          <p:cNvSpPr/>
          <p:nvPr/>
        </p:nvSpPr>
        <p:spPr>
          <a:xfrm>
            <a:off x="3073368" y="163981"/>
            <a:ext cx="2995612" cy="216453"/>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a:defRPr sz="2400">
                <a:latin typeface="Times"/>
                <a:ea typeface="Times"/>
                <a:cs typeface="Times"/>
                <a:sym typeface="Times"/>
              </a:defRPr>
            </a:lvl1pPr>
          </a:lstStyle>
          <a:p>
            <a:r>
              <a:rPr sz="1055" dirty="0"/>
              <a:t>39th Annual Meeting of the Cognitive Science Society</a:t>
            </a: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p:nvPr/>
        </p:nvSpPr>
        <p:spPr>
          <a:xfrm>
            <a:off x="1789043" y="4756646"/>
            <a:ext cx="5181195" cy="267236"/>
          </a:xfrm>
          <a:prstGeom prst="rect">
            <a:avLst/>
          </a:prstGeom>
          <a:ln w="12700">
            <a:miter lim="400000"/>
          </a:ln>
          <a:extLst>
            <a:ext uri="{C572A759-6A51-4108-AA02-DFA0A04FC94B}">
              <ma14:wrappingTextBoxFlag xmlns:ma14="http://schemas.microsoft.com/office/mac/drawingml/2011/main" val="1"/>
            </a:ext>
          </a:extLst>
        </p:spPr>
        <p:txBody>
          <a:bodyPr wrap="square" lIns="26789" tIns="26789" rIns="26789" bIns="26789" anchor="ctr">
            <a:spAutoFit/>
          </a:bodyPr>
          <a:lstStyle/>
          <a:p>
            <a:pPr>
              <a:defRPr sz="1300"/>
            </a:pPr>
            <a:r>
              <a:rPr lang="en-US" sz="685" dirty="0" smtClean="0"/>
              <a:t>Graphic provided</a:t>
            </a:r>
            <a:r>
              <a:rPr sz="685" dirty="0" smtClean="0"/>
              <a:t> </a:t>
            </a:r>
            <a:r>
              <a:rPr lang="en-US" sz="685" dirty="0" smtClean="0"/>
              <a:t>by </a:t>
            </a:r>
            <a:r>
              <a:rPr sz="685" dirty="0" smtClean="0"/>
              <a:t>Adit Deshpande’s</a:t>
            </a:r>
            <a:r>
              <a:rPr lang="en-US" sz="685" dirty="0" smtClean="0"/>
              <a:t> </a:t>
            </a:r>
            <a:r>
              <a:rPr lang="en-US" sz="700" dirty="0"/>
              <a:t>guide to understanding </a:t>
            </a:r>
            <a:r>
              <a:rPr lang="en-US" sz="700" dirty="0" smtClean="0"/>
              <a:t>CNNs</a:t>
            </a:r>
            <a:endParaRPr sz="685" dirty="0"/>
          </a:p>
          <a:p>
            <a:pPr>
              <a:defRPr sz="1300"/>
            </a:pPr>
            <a:r>
              <a:rPr sz="685" dirty="0"/>
              <a:t>https://adeshpande3.github.io/adeshpande3.github.io/A-Beginner%27s-Guide-To-Understanding-Convolutional-Neural-Networks/</a:t>
            </a:r>
          </a:p>
        </p:txBody>
      </p:sp>
      <p:sp>
        <p:nvSpPr>
          <p:cNvPr id="139" name="Shape 139"/>
          <p:cNvSpPr>
            <a:spLocks noGrp="1"/>
          </p:cNvSpPr>
          <p:nvPr>
            <p:ph type="body" sz="quarter" idx="1"/>
          </p:nvPr>
        </p:nvSpPr>
        <p:spPr>
          <a:xfrm>
            <a:off x="2038714" y="3271546"/>
            <a:ext cx="4931524" cy="656959"/>
          </a:xfrm>
          <a:prstGeom prst="rect">
            <a:avLst/>
          </a:prstGeom>
        </p:spPr>
        <p:txBody>
          <a:bodyPr>
            <a:normAutofit/>
          </a:bodyPr>
          <a:lstStyle/>
          <a:p>
            <a:pPr marL="0" indent="0" defTabSz="240277">
              <a:spcBef>
                <a:spcPts val="791"/>
              </a:spcBef>
              <a:buNone/>
              <a:defRPr sz="1950"/>
            </a:pPr>
            <a:r>
              <a:rPr lang="en-US" sz="1687" dirty="0"/>
              <a:t>How much information do </a:t>
            </a:r>
            <a:r>
              <a:rPr lang="en-US" sz="1687" b="1" dirty="0"/>
              <a:t>localized categorical representations</a:t>
            </a:r>
            <a:r>
              <a:rPr lang="en-US" sz="1687" dirty="0"/>
              <a:t> contain about other categories? </a:t>
            </a:r>
          </a:p>
          <a:p>
            <a:pPr marL="182820" indent="-182820" defTabSz="240277">
              <a:spcBef>
                <a:spcPts val="791"/>
              </a:spcBef>
              <a:defRPr sz="1950"/>
            </a:pPr>
            <a:endParaRPr dirty="0"/>
          </a:p>
        </p:txBody>
      </p:sp>
      <p:sp>
        <p:nvSpPr>
          <p:cNvPr id="2" name="Down Arrow 1"/>
          <p:cNvSpPr/>
          <p:nvPr/>
        </p:nvSpPr>
        <p:spPr>
          <a:xfrm rot="2253612">
            <a:off x="6533506" y="2805330"/>
            <a:ext cx="391136" cy="282598"/>
          </a:xfrm>
          <a:prstGeom prst="downArrow">
            <a:avLst>
              <a:gd name="adj1" fmla="val 30754"/>
              <a:gd name="adj2" fmla="val 39214"/>
            </a:avLst>
          </a:prstGeom>
          <a:blipFill rotWithShape="1">
            <a:blip r:embed="rId3"/>
            <a:srcRect/>
            <a:tile tx="0" ty="0" sx="100000" sy="100000" flip="none" algn="tl"/>
          </a:blip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endParaRPr lang="en-US" sz="1266">
              <a:solidFill>
                <a:srgbClr val="FFFFFF"/>
              </a:solidFill>
            </a:endParaRPr>
          </a:p>
        </p:txBody>
      </p:sp>
      <p:pic>
        <p:nvPicPr>
          <p:cNvPr id="10"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11"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8" name="Shape 136"/>
          <p:cNvSpPr>
            <a:spLocks noGrp="1"/>
          </p:cNvSpPr>
          <p:nvPr>
            <p:ph type="title"/>
          </p:nvPr>
        </p:nvSpPr>
        <p:spPr>
          <a:xfrm>
            <a:off x="382044" y="240749"/>
            <a:ext cx="8605380" cy="351039"/>
          </a:xfrm>
          <a:prstGeom prst="rect">
            <a:avLst/>
          </a:prstGeom>
        </p:spPr>
        <p:txBody>
          <a:bodyPr>
            <a:noAutofit/>
          </a:bodyPr>
          <a:lstStyle/>
          <a:p>
            <a:pPr defTabSz="258760">
              <a:defRPr sz="4703"/>
            </a:pPr>
            <a:r>
              <a:rPr sz="2400" dirty="0" smtClean="0"/>
              <a:t>Deep convolutional </a:t>
            </a:r>
            <a:r>
              <a:rPr sz="2400" smtClean="0"/>
              <a:t>neural networks</a:t>
            </a:r>
            <a:r>
              <a:rPr lang="en-US" sz="2400" smtClean="0"/>
              <a:t> </a:t>
            </a:r>
            <a:r>
              <a:rPr sz="2400" smtClean="0"/>
              <a:t>for visual categorization</a:t>
            </a:r>
            <a:endParaRPr sz="2400" dirty="0"/>
          </a:p>
        </p:txBody>
      </p:sp>
      <p:pic>
        <p:nvPicPr>
          <p:cNvPr id="9" name="pasted-image.png"/>
          <p:cNvPicPr>
            <a:picLocks noChangeAspect="1"/>
          </p:cNvPicPr>
          <p:nvPr/>
        </p:nvPicPr>
        <p:blipFill>
          <a:blip r:embed="rId6">
            <a:extLst/>
          </a:blip>
          <a:stretch>
            <a:fillRect/>
          </a:stretch>
        </p:blipFill>
        <p:spPr>
          <a:xfrm>
            <a:off x="1892353" y="853467"/>
            <a:ext cx="5584762" cy="1904404"/>
          </a:xfrm>
          <a:prstGeom prst="rect">
            <a:avLst/>
          </a:prstGeom>
          <a:ln w="12700">
            <a:miter lim="400000"/>
          </a:ln>
        </p:spPr>
      </p:pic>
    </p:spTree>
    <p:extLst>
      <p:ext uri="{BB962C8B-B14F-4D97-AF65-F5344CB8AC3E}">
        <p14:creationId xmlns:p14="http://schemas.microsoft.com/office/powerpoint/2010/main" val="497863739"/>
      </p:ext>
    </p:extLst>
  </p:cSld>
  <p:clrMapOvr>
    <a:masterClrMapping/>
  </p:clrMapOvr>
  <p:transition spd="slow"/>
  <p:timing>
    <p:tnLst>
      <p:par>
        <p:cTn id="1" dur="indefinite" restart="never" fill="hold"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9883" y="1012569"/>
            <a:ext cx="5304234" cy="3402182"/>
          </a:xfrm>
          <a:prstGeom prst="rect">
            <a:avLst/>
          </a:prstGeom>
        </p:spPr>
      </p:pic>
      <p:cxnSp>
        <p:nvCxnSpPr>
          <p:cNvPr id="13" name="Straight Connector 12"/>
          <p:cNvCxnSpPr/>
          <p:nvPr/>
        </p:nvCxnSpPr>
        <p:spPr>
          <a:xfrm>
            <a:off x="2600823" y="2052167"/>
            <a:ext cx="4106971" cy="0"/>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14" name="TextBox 13"/>
          <p:cNvSpPr txBox="1"/>
          <p:nvPr/>
        </p:nvSpPr>
        <p:spPr>
          <a:xfrm>
            <a:off x="3279734" y="4612610"/>
            <a:ext cx="2564897"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5" name="TextBox 14"/>
          <p:cNvSpPr txBox="1"/>
          <p:nvPr/>
        </p:nvSpPr>
        <p:spPr>
          <a:xfrm rot="16200000">
            <a:off x="686987" y="2578751"/>
            <a:ext cx="2961079"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sp>
        <p:nvSpPr>
          <p:cNvPr id="10" name="TextBox 9"/>
          <p:cNvSpPr txBox="1"/>
          <p:nvPr/>
        </p:nvSpPr>
        <p:spPr>
          <a:xfrm>
            <a:off x="2720368" y="619784"/>
            <a:ext cx="3703265" cy="3462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 with bootstrapped pairs across a sample of 20 ImageNet categories</a:t>
            </a:r>
          </a:p>
        </p:txBody>
      </p:sp>
      <p:sp>
        <p:nvSpPr>
          <p:cNvPr id="11" name="TextBox 10"/>
          <p:cNvSpPr txBox="1"/>
          <p:nvPr/>
        </p:nvSpPr>
        <p:spPr>
          <a:xfrm>
            <a:off x="3441875" y="4035970"/>
            <a:ext cx="1042905" cy="5411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Explicitly represented</a:t>
            </a:r>
          </a:p>
          <a:p>
            <a:pPr defTabSz="308049"/>
            <a:r>
              <a:rPr lang="en-US" sz="1055" dirty="0"/>
              <a:t> vs. not</a:t>
            </a:r>
          </a:p>
        </p:txBody>
      </p:sp>
      <p:sp>
        <p:nvSpPr>
          <p:cNvPr id="12" name="TextBox 11"/>
          <p:cNvSpPr txBox="1"/>
          <p:nvPr/>
        </p:nvSpPr>
        <p:spPr>
          <a:xfrm>
            <a:off x="4811544" y="4117146"/>
            <a:ext cx="1042905" cy="3788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Not explicitly represented</a:t>
            </a:r>
          </a:p>
        </p:txBody>
      </p:sp>
      <p:pic>
        <p:nvPicPr>
          <p:cNvPr id="16"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17"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18" name="Shape 217"/>
          <p:cNvSpPr txBox="1">
            <a:spLocks/>
          </p:cNvSpPr>
          <p:nvPr/>
        </p:nvSpPr>
        <p:spPr>
          <a:xfrm>
            <a:off x="652243" y="120345"/>
            <a:ext cx="8004130" cy="504409"/>
          </a:xfrm>
          <a:prstGeom prst="rect">
            <a:avLst/>
          </a:prstGeom>
          <a:ln w="12700">
            <a:miter lim="400000"/>
          </a:ln>
          <a:extLst>
            <a:ext uri="{C572A759-6A51-4108-AA02-DFA0A04FC94B}">
              <ma14:wrappingTextBoxFlag xmlns:ma14="http://schemas.microsoft.com/office/mac/drawingml/2011/main" val="1"/>
            </a:ext>
          </a:extLst>
        </p:spPr>
        <p:txBody>
          <a:bodyPr lIns="26789" tIns="26789" rIns="26789" bIns="26789" anchor="ctr">
            <a:normAutofit fontScale="92500"/>
          </a:bodyPr>
          <a:lstStyle>
            <a:lvl1pPr marL="0" marR="0" indent="0" algn="ctr" defTabSz="449833" rtl="0" latinLnBrk="0">
              <a:lnSpc>
                <a:spcPct val="100000"/>
              </a:lnSpc>
              <a:spcBef>
                <a:spcPts val="0"/>
              </a:spcBef>
              <a:spcAft>
                <a:spcPts val="0"/>
              </a:spcAft>
              <a:buClrTx/>
              <a:buSzTx/>
              <a:buFontTx/>
              <a:buNone/>
              <a:tabLst/>
              <a:defRPr sz="4312" b="0" i="0" u="none" strike="noStrike" cap="none" spc="0" baseline="0">
                <a:ln>
                  <a:noFill/>
                </a:ln>
                <a:solidFill>
                  <a:srgbClr val="000000"/>
                </a:solidFill>
                <a:uFillTx/>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9pPr>
          </a:lstStyle>
          <a:p>
            <a:pPr hangingPunct="1"/>
            <a:r>
              <a:rPr lang="en-US" sz="1951" b="1" dirty="0"/>
              <a:t>Results</a:t>
            </a:r>
            <a:r>
              <a:rPr lang="en-US" sz="1951" dirty="0"/>
              <a:t>: decoding </a:t>
            </a:r>
            <a:r>
              <a:rPr lang="en-US" sz="1951" dirty="0" smtClean="0"/>
              <a:t>single-unit localized </a:t>
            </a:r>
            <a:r>
              <a:rPr lang="en-US" sz="1951" dirty="0"/>
              <a:t>categorical </a:t>
            </a:r>
            <a:r>
              <a:rPr lang="en-US" sz="1951" dirty="0" smtClean="0"/>
              <a:t>representations in </a:t>
            </a:r>
            <a:r>
              <a:rPr lang="en-US" sz="1951" dirty="0" err="1" smtClean="0"/>
              <a:t>Alexnet</a:t>
            </a:r>
            <a:endParaRPr lang="en-US" sz="1951" dirty="0"/>
          </a:p>
        </p:txBody>
      </p:sp>
      <p:sp>
        <p:nvSpPr>
          <p:cNvPr id="21" name="TextBox 20"/>
          <p:cNvSpPr txBox="1"/>
          <p:nvPr/>
        </p:nvSpPr>
        <p:spPr>
          <a:xfrm>
            <a:off x="6535117"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53142946"/>
      </p:ext>
    </p:extLst>
  </p:cSld>
  <p:clrMapOvr>
    <a:masterClrMapping/>
  </p:clrMapOvr>
  <p:transition spd="slow"/>
  <p:timing>
    <p:tnLst>
      <p:par>
        <p:cTn id="1" dur="indefinite" restart="never" fill="hold"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9883" y="1012569"/>
            <a:ext cx="5304234" cy="3402182"/>
          </a:xfrm>
          <a:prstGeom prst="rect">
            <a:avLst/>
          </a:prstGeom>
        </p:spPr>
      </p:pic>
      <p:cxnSp>
        <p:nvCxnSpPr>
          <p:cNvPr id="13" name="Straight Connector 12"/>
          <p:cNvCxnSpPr/>
          <p:nvPr/>
        </p:nvCxnSpPr>
        <p:spPr>
          <a:xfrm>
            <a:off x="2600823" y="2052167"/>
            <a:ext cx="4106971" cy="0"/>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14" name="TextBox 13"/>
          <p:cNvSpPr txBox="1"/>
          <p:nvPr/>
        </p:nvSpPr>
        <p:spPr>
          <a:xfrm>
            <a:off x="3279734" y="4612610"/>
            <a:ext cx="2564897"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5" name="TextBox 14"/>
          <p:cNvSpPr txBox="1"/>
          <p:nvPr/>
        </p:nvSpPr>
        <p:spPr>
          <a:xfrm rot="16200000">
            <a:off x="686987" y="2578751"/>
            <a:ext cx="2961079"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sp>
        <p:nvSpPr>
          <p:cNvPr id="10" name="TextBox 9"/>
          <p:cNvSpPr txBox="1"/>
          <p:nvPr/>
        </p:nvSpPr>
        <p:spPr>
          <a:xfrm>
            <a:off x="2720368" y="619784"/>
            <a:ext cx="3703265" cy="3462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 with bootstrapped pairs across a sample of 20 ImageNet categories</a:t>
            </a:r>
          </a:p>
        </p:txBody>
      </p:sp>
      <p:sp>
        <p:nvSpPr>
          <p:cNvPr id="11" name="TextBox 10"/>
          <p:cNvSpPr txBox="1"/>
          <p:nvPr/>
        </p:nvSpPr>
        <p:spPr>
          <a:xfrm>
            <a:off x="3441875" y="4035970"/>
            <a:ext cx="1042905" cy="5411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Explicitly represented</a:t>
            </a:r>
          </a:p>
          <a:p>
            <a:pPr defTabSz="308049"/>
            <a:r>
              <a:rPr lang="en-US" sz="1055" dirty="0"/>
              <a:t> vs. not</a:t>
            </a:r>
          </a:p>
        </p:txBody>
      </p:sp>
      <p:sp>
        <p:nvSpPr>
          <p:cNvPr id="12" name="TextBox 11"/>
          <p:cNvSpPr txBox="1"/>
          <p:nvPr/>
        </p:nvSpPr>
        <p:spPr>
          <a:xfrm>
            <a:off x="4811544" y="4117146"/>
            <a:ext cx="1042905" cy="3788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Not explicitly represented</a:t>
            </a:r>
          </a:p>
        </p:txBody>
      </p:sp>
      <p:pic>
        <p:nvPicPr>
          <p:cNvPr id="16"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17"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18" name="Shape 217"/>
          <p:cNvSpPr txBox="1">
            <a:spLocks/>
          </p:cNvSpPr>
          <p:nvPr/>
        </p:nvSpPr>
        <p:spPr>
          <a:xfrm>
            <a:off x="652243" y="120345"/>
            <a:ext cx="8004130" cy="504409"/>
          </a:xfrm>
          <a:prstGeom prst="rect">
            <a:avLst/>
          </a:prstGeom>
          <a:ln w="12700">
            <a:miter lim="400000"/>
          </a:ln>
          <a:extLst>
            <a:ext uri="{C572A759-6A51-4108-AA02-DFA0A04FC94B}">
              <ma14:wrappingTextBoxFlag xmlns:ma14="http://schemas.microsoft.com/office/mac/drawingml/2011/main" val="1"/>
            </a:ext>
          </a:extLst>
        </p:spPr>
        <p:txBody>
          <a:bodyPr lIns="26789" tIns="26789" rIns="26789" bIns="26789" anchor="ctr">
            <a:normAutofit fontScale="92500"/>
          </a:bodyPr>
          <a:lstStyle>
            <a:lvl1pPr marL="0" marR="0" indent="0" algn="ctr" defTabSz="449833" rtl="0" latinLnBrk="0">
              <a:lnSpc>
                <a:spcPct val="100000"/>
              </a:lnSpc>
              <a:spcBef>
                <a:spcPts val="0"/>
              </a:spcBef>
              <a:spcAft>
                <a:spcPts val="0"/>
              </a:spcAft>
              <a:buClrTx/>
              <a:buSzTx/>
              <a:buFontTx/>
              <a:buNone/>
              <a:tabLst/>
              <a:defRPr sz="4312" b="0" i="0" u="none" strike="noStrike" cap="none" spc="0" baseline="0">
                <a:ln>
                  <a:noFill/>
                </a:ln>
                <a:solidFill>
                  <a:srgbClr val="000000"/>
                </a:solidFill>
                <a:uFillTx/>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9pPr>
          </a:lstStyle>
          <a:p>
            <a:pPr hangingPunct="1"/>
            <a:r>
              <a:rPr lang="en-US" sz="1951" b="1" dirty="0"/>
              <a:t>Results</a:t>
            </a:r>
            <a:r>
              <a:rPr lang="en-US" sz="1951" dirty="0"/>
              <a:t>: decoding </a:t>
            </a:r>
            <a:r>
              <a:rPr lang="en-US" sz="1951" dirty="0" smtClean="0"/>
              <a:t>single-unit localized </a:t>
            </a:r>
            <a:r>
              <a:rPr lang="en-US" sz="1951" dirty="0"/>
              <a:t>categorical </a:t>
            </a:r>
            <a:r>
              <a:rPr lang="en-US" sz="1951" dirty="0" smtClean="0"/>
              <a:t>representations in </a:t>
            </a:r>
            <a:r>
              <a:rPr lang="en-US" sz="1951" dirty="0" err="1" smtClean="0"/>
              <a:t>Alexnet</a:t>
            </a:r>
            <a:endParaRPr lang="en-US" sz="1951" dirty="0"/>
          </a:p>
        </p:txBody>
      </p:sp>
      <p:sp>
        <p:nvSpPr>
          <p:cNvPr id="21" name="TextBox 20"/>
          <p:cNvSpPr txBox="1"/>
          <p:nvPr/>
        </p:nvSpPr>
        <p:spPr>
          <a:xfrm>
            <a:off x="6535117"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1228901219"/>
      </p:ext>
    </p:extLst>
  </p:cSld>
  <p:clrMapOvr>
    <a:masterClrMapping/>
  </p:clrMapOvr>
  <p:transition spd="slow"/>
  <p:timing>
    <p:tnLst>
      <p:par>
        <p:cTn id="1" dur="indefinite" restart="never" fill="hold"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9883" y="1012569"/>
            <a:ext cx="5304234" cy="3402182"/>
          </a:xfrm>
          <a:prstGeom prst="rect">
            <a:avLst/>
          </a:prstGeom>
        </p:spPr>
      </p:pic>
      <p:sp>
        <p:nvSpPr>
          <p:cNvPr id="9" name="TextBox 8"/>
          <p:cNvSpPr txBox="1"/>
          <p:nvPr/>
        </p:nvSpPr>
        <p:spPr>
          <a:xfrm>
            <a:off x="3441875" y="4035970"/>
            <a:ext cx="1042905" cy="5411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Explicitly represented</a:t>
            </a:r>
          </a:p>
          <a:p>
            <a:pPr defTabSz="308049"/>
            <a:r>
              <a:rPr lang="en-US" sz="1055" dirty="0"/>
              <a:t> vs. not</a:t>
            </a:r>
          </a:p>
        </p:txBody>
      </p:sp>
      <p:sp>
        <p:nvSpPr>
          <p:cNvPr id="10" name="TextBox 9"/>
          <p:cNvSpPr txBox="1"/>
          <p:nvPr/>
        </p:nvSpPr>
        <p:spPr>
          <a:xfrm>
            <a:off x="4811544" y="4117146"/>
            <a:ext cx="1042905" cy="3788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Not explicitly represented</a:t>
            </a:r>
          </a:p>
        </p:txBody>
      </p:sp>
      <p:sp>
        <p:nvSpPr>
          <p:cNvPr id="11" name="TextBox 10"/>
          <p:cNvSpPr txBox="1"/>
          <p:nvPr/>
        </p:nvSpPr>
        <p:spPr>
          <a:xfrm>
            <a:off x="3279734" y="4612610"/>
            <a:ext cx="2564897"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2" name="TextBox 11"/>
          <p:cNvSpPr txBox="1"/>
          <p:nvPr/>
        </p:nvSpPr>
        <p:spPr>
          <a:xfrm rot="16200000">
            <a:off x="686987" y="2578751"/>
            <a:ext cx="2961079"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cxnSp>
        <p:nvCxnSpPr>
          <p:cNvPr id="7" name="Straight Connector 6"/>
          <p:cNvCxnSpPr/>
          <p:nvPr/>
        </p:nvCxnSpPr>
        <p:spPr>
          <a:xfrm>
            <a:off x="2600823" y="2052167"/>
            <a:ext cx="4106971" cy="0"/>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13" name="Shape 217"/>
          <p:cNvSpPr txBox="1">
            <a:spLocks/>
          </p:cNvSpPr>
          <p:nvPr/>
        </p:nvSpPr>
        <p:spPr>
          <a:xfrm>
            <a:off x="652243" y="120345"/>
            <a:ext cx="8004130" cy="504409"/>
          </a:xfrm>
          <a:prstGeom prst="rect">
            <a:avLst/>
          </a:prstGeom>
          <a:ln w="12700">
            <a:miter lim="400000"/>
          </a:ln>
          <a:extLst>
            <a:ext uri="{C572A759-6A51-4108-AA02-DFA0A04FC94B}">
              <ma14:wrappingTextBoxFlag xmlns:ma14="http://schemas.microsoft.com/office/mac/drawingml/2011/main" val="1"/>
            </a:ext>
          </a:extLst>
        </p:spPr>
        <p:txBody>
          <a:bodyPr lIns="26789" tIns="26789" rIns="26789" bIns="26789" anchor="ctr">
            <a:normAutofit fontScale="92500"/>
          </a:bodyPr>
          <a:lstStyle>
            <a:lvl1pPr marL="0" marR="0" indent="0" algn="ctr" defTabSz="449833" rtl="0" latinLnBrk="0">
              <a:lnSpc>
                <a:spcPct val="100000"/>
              </a:lnSpc>
              <a:spcBef>
                <a:spcPts val="0"/>
              </a:spcBef>
              <a:spcAft>
                <a:spcPts val="0"/>
              </a:spcAft>
              <a:buClrTx/>
              <a:buSzTx/>
              <a:buFontTx/>
              <a:buNone/>
              <a:tabLst/>
              <a:defRPr sz="4312" b="0" i="0" u="none" strike="noStrike" cap="none" spc="0" baseline="0">
                <a:ln>
                  <a:noFill/>
                </a:ln>
                <a:solidFill>
                  <a:srgbClr val="000000"/>
                </a:solidFill>
                <a:uFillTx/>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9pPr>
          </a:lstStyle>
          <a:p>
            <a:pPr hangingPunct="1"/>
            <a:r>
              <a:rPr lang="en-US" sz="1951" b="1" dirty="0"/>
              <a:t>Results</a:t>
            </a:r>
            <a:r>
              <a:rPr lang="en-US" sz="1951" dirty="0"/>
              <a:t>: decoding </a:t>
            </a:r>
            <a:r>
              <a:rPr lang="en-US" sz="1951" dirty="0" smtClean="0"/>
              <a:t>single-unit localized </a:t>
            </a:r>
            <a:r>
              <a:rPr lang="en-US" sz="1951" dirty="0"/>
              <a:t>categorical </a:t>
            </a:r>
            <a:r>
              <a:rPr lang="en-US" sz="1951" dirty="0" smtClean="0"/>
              <a:t>representations in </a:t>
            </a:r>
            <a:r>
              <a:rPr lang="en-US" sz="1951" dirty="0" err="1" smtClean="0"/>
              <a:t>Alexnet</a:t>
            </a:r>
            <a:endParaRPr lang="en-US" sz="1951" dirty="0"/>
          </a:p>
        </p:txBody>
      </p:sp>
      <p:sp>
        <p:nvSpPr>
          <p:cNvPr id="14" name="TextBox 13"/>
          <p:cNvSpPr txBox="1"/>
          <p:nvPr/>
        </p:nvSpPr>
        <p:spPr>
          <a:xfrm>
            <a:off x="2720368" y="619784"/>
            <a:ext cx="3703265" cy="3462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 with bootstrapped pairs across a sample of 20 ImageNet categories</a:t>
            </a:r>
          </a:p>
        </p:txBody>
      </p:sp>
      <p:pic>
        <p:nvPicPr>
          <p:cNvPr id="15"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16"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17" name="TextBox 16"/>
          <p:cNvSpPr txBox="1"/>
          <p:nvPr/>
        </p:nvSpPr>
        <p:spPr>
          <a:xfrm>
            <a:off x="6535117"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415969175"/>
      </p:ext>
    </p:extLst>
  </p:cSld>
  <p:clrMapOvr>
    <a:masterClrMapping/>
  </p:clrMapOvr>
  <p:transition spd="slow"/>
  <p:timing>
    <p:tnLst>
      <p:par>
        <p:cTn id="1" dur="indefinite" restart="never" fill="hold"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7708" y="-193923"/>
            <a:ext cx="8748583" cy="1138535"/>
          </a:xfrm>
        </p:spPr>
        <p:txBody>
          <a:bodyPr>
            <a:normAutofit/>
          </a:bodyPr>
          <a:lstStyle/>
          <a:p>
            <a:r>
              <a:rPr lang="en-US" sz="2800" dirty="0" smtClean="0"/>
              <a:t>Decoding </a:t>
            </a:r>
            <a:r>
              <a:rPr lang="en-US" sz="2800" dirty="0"/>
              <a:t>populations of </a:t>
            </a:r>
            <a:r>
              <a:rPr lang="en-US" sz="2800" dirty="0" smtClean="0"/>
              <a:t>units </a:t>
            </a:r>
            <a:r>
              <a:rPr lang="en-US" sz="2800" smtClean="0"/>
              <a:t>across layers in </a:t>
            </a:r>
            <a:r>
              <a:rPr lang="en-US" sz="2800" dirty="0" err="1" smtClean="0"/>
              <a:t>Alexnet</a:t>
            </a:r>
            <a:endParaRPr lang="en-US" sz="28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199" y="799854"/>
            <a:ext cx="8229600" cy="3645146"/>
          </a:xfrm>
          <a:prstGeom prst="rect">
            <a:avLst/>
          </a:prstGeom>
        </p:spPr>
      </p:pic>
      <p:pic>
        <p:nvPicPr>
          <p:cNvPr id="11"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12"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13" name="TextBox 12"/>
          <p:cNvSpPr txBox="1"/>
          <p:nvPr/>
        </p:nvSpPr>
        <p:spPr>
          <a:xfrm>
            <a:off x="3298126" y="4606036"/>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1430717413"/>
      </p:ext>
    </p:extLst>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p:cNvSpPr>
          <p:nvPr>
            <p:ph type="title"/>
          </p:nvPr>
        </p:nvSpPr>
        <p:spPr>
          <a:xfrm>
            <a:off x="1645295" y="35156"/>
            <a:ext cx="5853410" cy="719141"/>
          </a:xfrm>
          <a:prstGeom prst="rect">
            <a:avLst/>
          </a:prstGeom>
        </p:spPr>
        <p:txBody>
          <a:bodyPr>
            <a:normAutofit/>
          </a:bodyPr>
          <a:lstStyle/>
          <a:p>
            <a:r>
              <a:rPr sz="2800" dirty="0"/>
              <a:t>DCNNs for face </a:t>
            </a:r>
            <a:r>
              <a:rPr lang="en-US" sz="2800" dirty="0" smtClean="0"/>
              <a:t>individuation</a:t>
            </a:r>
            <a:endParaRPr sz="2800" dirty="0"/>
          </a:p>
        </p:txBody>
      </p:sp>
      <p:sp>
        <p:nvSpPr>
          <p:cNvPr id="257" name="Shape 257"/>
          <p:cNvSpPr>
            <a:spLocks noGrp="1"/>
          </p:cNvSpPr>
          <p:nvPr>
            <p:ph type="body" sz="half" idx="1"/>
          </p:nvPr>
        </p:nvSpPr>
        <p:spPr>
          <a:xfrm>
            <a:off x="481453" y="2724241"/>
            <a:ext cx="6139778" cy="1731936"/>
          </a:xfrm>
          <a:prstGeom prst="rect">
            <a:avLst/>
          </a:prstGeom>
        </p:spPr>
        <p:txBody>
          <a:bodyPr>
            <a:normAutofit/>
          </a:bodyPr>
          <a:lstStyle/>
          <a:p>
            <a:pPr marL="188159" indent="-188159" defTabSz="261841">
              <a:spcBef>
                <a:spcPts val="1107"/>
              </a:spcBef>
              <a:defRPr sz="1870"/>
            </a:pPr>
            <a:r>
              <a:rPr sz="1050" b="1" dirty="0">
                <a:latin typeface="+mn-lt"/>
                <a:ea typeface="+mn-ea"/>
                <a:cs typeface="+mn-cs"/>
                <a:sym typeface="Helvetica"/>
              </a:rPr>
              <a:t>VGG-face </a:t>
            </a:r>
            <a:r>
              <a:rPr sz="1050" dirty="0"/>
              <a:t>is</a:t>
            </a:r>
            <a:r>
              <a:rPr sz="1050" b="1" dirty="0">
                <a:latin typeface="+mn-lt"/>
                <a:ea typeface="+mn-ea"/>
                <a:cs typeface="+mn-cs"/>
                <a:sym typeface="Helvetica"/>
              </a:rPr>
              <a:t> </a:t>
            </a:r>
            <a:r>
              <a:rPr sz="1050" dirty="0"/>
              <a:t>a state-of-the-art DCNN for face individuation, trained to individuate 2622 faces at &gt;90% accuracy (Parki, Vedaldi, and Zimmerman, 2015)</a:t>
            </a:r>
          </a:p>
          <a:p>
            <a:pPr marL="188159" indent="-188159" defTabSz="261841">
              <a:spcBef>
                <a:spcPts val="1107"/>
              </a:spcBef>
              <a:defRPr sz="1870"/>
            </a:pPr>
            <a:r>
              <a:rPr sz="1050" dirty="0"/>
              <a:t>The last fully-connected </a:t>
            </a:r>
            <a:r>
              <a:rPr sz="1050" dirty="0" smtClean="0"/>
              <a:t>layer </a:t>
            </a:r>
            <a:r>
              <a:rPr sz="1050" dirty="0"/>
              <a:t>contains 4096 high-level features trained specifically for face individuation</a:t>
            </a:r>
          </a:p>
          <a:p>
            <a:pPr marL="387386" lvl="1" indent="-188159" defTabSz="261841">
              <a:spcBef>
                <a:spcPts val="1107"/>
              </a:spcBef>
              <a:defRPr sz="1870"/>
            </a:pPr>
            <a:r>
              <a:rPr sz="1050" dirty="0"/>
              <a:t>We use these representations as a model </a:t>
            </a:r>
            <a:r>
              <a:rPr lang="en-US" sz="1050" dirty="0" smtClean="0"/>
              <a:t>of high-level face-specialized representations,</a:t>
            </a:r>
            <a:br>
              <a:rPr lang="en-US" sz="1050" dirty="0" smtClean="0"/>
            </a:br>
            <a:r>
              <a:rPr lang="en-US" sz="1050" dirty="0" smtClean="0"/>
              <a:t>e.g. a “modular” hypothesis about FFA or face patch AL</a:t>
            </a:r>
            <a:endParaRPr sz="1050" dirty="0"/>
          </a:p>
        </p:txBody>
      </p:sp>
      <p:grpSp>
        <p:nvGrpSpPr>
          <p:cNvPr id="277" name="Group 277"/>
          <p:cNvGrpSpPr/>
          <p:nvPr/>
        </p:nvGrpSpPr>
        <p:grpSpPr>
          <a:xfrm>
            <a:off x="1610464" y="754297"/>
            <a:ext cx="6023276" cy="1849711"/>
            <a:chOff x="0" y="0"/>
            <a:chExt cx="11890998" cy="3972750"/>
          </a:xfrm>
        </p:grpSpPr>
        <p:pic>
          <p:nvPicPr>
            <p:cNvPr id="258" name="pasted-image.png"/>
            <p:cNvPicPr>
              <a:picLocks noChangeAspect="1"/>
            </p:cNvPicPr>
            <p:nvPr/>
          </p:nvPicPr>
          <p:blipFill>
            <a:blip r:embed="rId3">
              <a:extLst/>
            </a:blip>
            <a:stretch>
              <a:fillRect/>
            </a:stretch>
          </p:blipFill>
          <p:spPr>
            <a:xfrm>
              <a:off x="0" y="0"/>
              <a:ext cx="11650293" cy="3972750"/>
            </a:xfrm>
            <a:prstGeom prst="rect">
              <a:avLst/>
            </a:prstGeom>
            <a:ln w="12700" cap="flat">
              <a:noFill/>
              <a:miter lim="400000"/>
            </a:ln>
            <a:effectLst/>
          </p:spPr>
        </p:pic>
        <p:pic>
          <p:nvPicPr>
            <p:cNvPr id="259" name="pasted-image.tiff"/>
            <p:cNvPicPr>
              <a:picLocks noChangeAspect="1"/>
            </p:cNvPicPr>
            <p:nvPr/>
          </p:nvPicPr>
          <p:blipFill>
            <a:blip r:embed="rId4">
              <a:extLst/>
            </a:blip>
            <a:srcRect l="6673" t="4267" r="6673" b="27582"/>
            <a:stretch>
              <a:fillRect/>
            </a:stretch>
          </p:blipFill>
          <p:spPr>
            <a:xfrm>
              <a:off x="47530" y="407160"/>
              <a:ext cx="2232568" cy="2238225"/>
            </a:xfrm>
            <a:prstGeom prst="rect">
              <a:avLst/>
            </a:prstGeom>
            <a:ln w="12700" cap="flat">
              <a:noFill/>
              <a:miter lim="400000"/>
            </a:ln>
            <a:effectLst/>
          </p:spPr>
        </p:pic>
        <p:pic>
          <p:nvPicPr>
            <p:cNvPr id="260" name="pasted-image.png"/>
            <p:cNvPicPr>
              <a:picLocks noChangeAspect="1"/>
            </p:cNvPicPr>
            <p:nvPr/>
          </p:nvPicPr>
          <p:blipFill>
            <a:blip r:embed="rId3">
              <a:extLst/>
            </a:blip>
            <a:srcRect l="33146" t="35361" r="64706" b="58472"/>
            <a:stretch>
              <a:fillRect/>
            </a:stretch>
          </p:blipFill>
          <p:spPr>
            <a:xfrm>
              <a:off x="2053556" y="2063624"/>
              <a:ext cx="250150" cy="244948"/>
            </a:xfrm>
            <a:prstGeom prst="rect">
              <a:avLst/>
            </a:prstGeom>
            <a:ln w="12700" cap="flat">
              <a:noFill/>
              <a:miter lim="400000"/>
            </a:ln>
            <a:effectLst/>
          </p:spPr>
        </p:pic>
        <p:sp>
          <p:nvSpPr>
            <p:cNvPr id="261" name="Shape 261"/>
            <p:cNvSpPr/>
            <p:nvPr/>
          </p:nvSpPr>
          <p:spPr>
            <a:xfrm>
              <a:off x="10121220" y="173691"/>
              <a:ext cx="581618" cy="256780"/>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2" name="Shape 262"/>
            <p:cNvSpPr/>
            <p:nvPr/>
          </p:nvSpPr>
          <p:spPr>
            <a:xfrm>
              <a:off x="10121220" y="902308"/>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3" name="Shape 263"/>
            <p:cNvSpPr/>
            <p:nvPr/>
          </p:nvSpPr>
          <p:spPr>
            <a:xfrm>
              <a:off x="10121220" y="1630924"/>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4" name="Shape 264"/>
            <p:cNvSpPr/>
            <p:nvPr/>
          </p:nvSpPr>
          <p:spPr>
            <a:xfrm>
              <a:off x="10121220" y="2232885"/>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5" name="Shape 265"/>
            <p:cNvSpPr/>
            <p:nvPr/>
          </p:nvSpPr>
          <p:spPr>
            <a:xfrm>
              <a:off x="11118981" y="305038"/>
              <a:ext cx="581618" cy="256780"/>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6" name="Shape 266"/>
            <p:cNvSpPr/>
            <p:nvPr/>
          </p:nvSpPr>
          <p:spPr>
            <a:xfrm>
              <a:off x="11118981" y="967982"/>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7" name="Shape 267"/>
            <p:cNvSpPr/>
            <p:nvPr/>
          </p:nvSpPr>
          <p:spPr>
            <a:xfrm>
              <a:off x="11118981" y="1630924"/>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8" name="Shape 268"/>
            <p:cNvSpPr/>
            <p:nvPr/>
          </p:nvSpPr>
          <p:spPr>
            <a:xfrm>
              <a:off x="11118981" y="2364232"/>
              <a:ext cx="581618" cy="256779"/>
            </a:xfrm>
            <a:prstGeom prst="rect">
              <a:avLst/>
            </a:prstGeom>
            <a:solidFill>
              <a:srgbClr val="FFFFFF"/>
            </a:solidFill>
            <a:ln w="12700" cap="flat">
              <a:noFill/>
              <a:miter lim="400000"/>
            </a:ln>
            <a:effectLst/>
          </p:spPr>
          <p:txBody>
            <a:bodyPr wrap="square" lIns="26789" tIns="26789" rIns="26789" bIns="26789" numCol="1" anchor="ctr">
              <a:noAutofit/>
            </a:bodyPr>
            <a:lstStyle/>
            <a:p>
              <a:pPr>
                <a:defRPr sz="2400"/>
              </a:pPr>
              <a:endParaRPr sz="1266"/>
            </a:p>
          </p:txBody>
        </p:sp>
        <p:sp>
          <p:nvSpPr>
            <p:cNvPr id="269" name="Shape 269"/>
            <p:cNvSpPr/>
            <p:nvPr/>
          </p:nvSpPr>
          <p:spPr>
            <a:xfrm>
              <a:off x="10023095" y="173531"/>
              <a:ext cx="727069" cy="3078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100" b="1">
                  <a:latin typeface="+mn-lt"/>
                  <a:ea typeface="+mn-ea"/>
                  <a:cs typeface="+mn-cs"/>
                  <a:sym typeface="Helvetica"/>
                </a:defRPr>
              </a:pPr>
              <a:r>
                <a:rPr sz="580"/>
                <a:t>Person 1</a:t>
              </a:r>
            </a:p>
          </p:txBody>
        </p:sp>
        <p:sp>
          <p:nvSpPr>
            <p:cNvPr id="270" name="Shape 270"/>
            <p:cNvSpPr/>
            <p:nvPr/>
          </p:nvSpPr>
          <p:spPr>
            <a:xfrm>
              <a:off x="10023095" y="871788"/>
              <a:ext cx="727069" cy="3078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100" b="1">
                  <a:latin typeface="+mn-lt"/>
                  <a:ea typeface="+mn-ea"/>
                  <a:cs typeface="+mn-cs"/>
                  <a:sym typeface="Helvetica"/>
                </a:defRPr>
              </a:pPr>
              <a:r>
                <a:rPr sz="580"/>
                <a:t>Person 2</a:t>
              </a:r>
            </a:p>
          </p:txBody>
        </p:sp>
        <p:sp>
          <p:nvSpPr>
            <p:cNvPr id="271" name="Shape 271"/>
            <p:cNvSpPr/>
            <p:nvPr/>
          </p:nvSpPr>
          <p:spPr>
            <a:xfrm>
              <a:off x="10023095" y="1579965"/>
              <a:ext cx="727069" cy="3078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100" b="1">
                  <a:latin typeface="+mn-lt"/>
                  <a:ea typeface="+mn-ea"/>
                  <a:cs typeface="+mn-cs"/>
                  <a:sym typeface="Helvetica"/>
                </a:defRPr>
              </a:pPr>
              <a:r>
                <a:rPr sz="580"/>
                <a:t>Person 3</a:t>
              </a:r>
            </a:p>
          </p:txBody>
        </p:sp>
        <p:sp>
          <p:nvSpPr>
            <p:cNvPr id="272" name="Shape 272"/>
            <p:cNvSpPr/>
            <p:nvPr/>
          </p:nvSpPr>
          <p:spPr>
            <a:xfrm>
              <a:off x="10023095" y="2212289"/>
              <a:ext cx="727069" cy="30789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100" b="1">
                  <a:latin typeface="+mn-lt"/>
                  <a:ea typeface="+mn-ea"/>
                  <a:cs typeface="+mn-cs"/>
                  <a:sym typeface="Helvetica"/>
                </a:defRPr>
              </a:pPr>
              <a:r>
                <a:rPr sz="580"/>
                <a:t>Person 4</a:t>
              </a:r>
            </a:p>
          </p:txBody>
        </p:sp>
        <p:sp>
          <p:nvSpPr>
            <p:cNvPr id="273" name="Shape 273"/>
            <p:cNvSpPr/>
            <p:nvPr/>
          </p:nvSpPr>
          <p:spPr>
            <a:xfrm>
              <a:off x="11106966" y="113290"/>
              <a:ext cx="784032" cy="3775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500" b="1">
                  <a:latin typeface="+mn-lt"/>
                  <a:ea typeface="+mn-ea"/>
                  <a:cs typeface="+mn-cs"/>
                  <a:sym typeface="Helvetica"/>
                </a:defRPr>
              </a:pPr>
              <a:r>
                <a:rPr sz="791"/>
                <a:t>p</a:t>
              </a:r>
              <a:r>
                <a:rPr sz="791" baseline="-5999"/>
                <a:t>person1 </a:t>
              </a:r>
            </a:p>
          </p:txBody>
        </p:sp>
        <p:sp>
          <p:nvSpPr>
            <p:cNvPr id="274" name="Shape 274"/>
            <p:cNvSpPr/>
            <p:nvPr/>
          </p:nvSpPr>
          <p:spPr>
            <a:xfrm>
              <a:off x="11106966" y="841908"/>
              <a:ext cx="784032" cy="3775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500" b="1">
                  <a:latin typeface="+mn-lt"/>
                  <a:ea typeface="+mn-ea"/>
                  <a:cs typeface="+mn-cs"/>
                  <a:sym typeface="Helvetica"/>
                </a:defRPr>
              </a:pPr>
              <a:r>
                <a:rPr sz="791"/>
                <a:t>p</a:t>
              </a:r>
              <a:r>
                <a:rPr sz="791" baseline="-5999"/>
                <a:t>person2 </a:t>
              </a:r>
            </a:p>
          </p:txBody>
        </p:sp>
        <p:sp>
          <p:nvSpPr>
            <p:cNvPr id="275" name="Shape 275"/>
            <p:cNvSpPr/>
            <p:nvPr/>
          </p:nvSpPr>
          <p:spPr>
            <a:xfrm>
              <a:off x="11106966" y="1545124"/>
              <a:ext cx="784032" cy="3775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500" b="1">
                  <a:latin typeface="+mn-lt"/>
                  <a:ea typeface="+mn-ea"/>
                  <a:cs typeface="+mn-cs"/>
                  <a:sym typeface="Helvetica"/>
                </a:defRPr>
              </a:pPr>
              <a:r>
                <a:rPr sz="791"/>
                <a:t>p</a:t>
              </a:r>
              <a:r>
                <a:rPr sz="791" baseline="-5999"/>
                <a:t>person3 </a:t>
              </a:r>
            </a:p>
          </p:txBody>
        </p:sp>
        <p:sp>
          <p:nvSpPr>
            <p:cNvPr id="276" name="Shape 276"/>
            <p:cNvSpPr/>
            <p:nvPr/>
          </p:nvSpPr>
          <p:spPr>
            <a:xfrm>
              <a:off x="11106966" y="2172484"/>
              <a:ext cx="784032" cy="3775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26789" tIns="26789" rIns="26789" bIns="26789" numCol="1" anchor="ctr">
              <a:spAutoFit/>
            </a:bodyPr>
            <a:lstStyle/>
            <a:p>
              <a:pPr>
                <a:defRPr sz="1500" b="1">
                  <a:latin typeface="+mn-lt"/>
                  <a:ea typeface="+mn-ea"/>
                  <a:cs typeface="+mn-cs"/>
                  <a:sym typeface="Helvetica"/>
                </a:defRPr>
              </a:pPr>
              <a:r>
                <a:rPr sz="791"/>
                <a:t>p</a:t>
              </a:r>
              <a:r>
                <a:rPr sz="791" baseline="-5999"/>
                <a:t>person4 </a:t>
              </a:r>
            </a:p>
          </p:txBody>
        </p:sp>
      </p:grpSp>
      <p:sp>
        <p:nvSpPr>
          <p:cNvPr id="279" name="Shape 279"/>
          <p:cNvSpPr/>
          <p:nvPr/>
        </p:nvSpPr>
        <p:spPr>
          <a:xfrm>
            <a:off x="1645295" y="4765815"/>
            <a:ext cx="5853409" cy="248898"/>
          </a:xfrm>
          <a:prstGeom prst="rect">
            <a:avLst/>
          </a:prstGeom>
          <a:ln w="12700">
            <a:miter lim="400000"/>
          </a:ln>
          <a:extLst>
            <a:ext uri="{C572A759-6A51-4108-AA02-DFA0A04FC94B}">
              <ma14:wrappingTextBoxFlag xmlns:ma14="http://schemas.microsoft.com/office/mac/drawingml/2011/main" val="1"/>
            </a:ext>
          </a:extLst>
        </p:spPr>
        <p:txBody>
          <a:bodyPr wrap="square" lIns="26789" tIns="26789" rIns="26789" bIns="26789" anchor="ctr">
            <a:spAutoFit/>
          </a:bodyPr>
          <a:lstStyle/>
          <a:p>
            <a:pPr>
              <a:defRPr sz="1200"/>
            </a:pPr>
            <a:r>
              <a:rPr sz="633" dirty="0"/>
              <a:t>DCNN architecture cartoon adapted from Adit Deshpande’s </a:t>
            </a:r>
            <a:r>
              <a:rPr lang="en-US" sz="633" dirty="0" smtClean="0"/>
              <a:t>guide to understanding CNNs</a:t>
            </a:r>
            <a:endParaRPr sz="633" dirty="0"/>
          </a:p>
          <a:p>
            <a:pPr>
              <a:defRPr sz="1200"/>
            </a:pPr>
            <a:r>
              <a:rPr sz="633" dirty="0"/>
              <a:t>https://adeshpande3.github.io/adeshpande3.github.io/A-Beginner%27s-Guide-To-Understanding-Convolutional-Neural-Networks/</a:t>
            </a:r>
          </a:p>
        </p:txBody>
      </p:sp>
      <p:pic>
        <p:nvPicPr>
          <p:cNvPr id="27" name="Screen Shot 2017-04-29 at 2.39.23 PM.png"/>
          <p:cNvPicPr>
            <a:picLocks noChangeAspect="1"/>
          </p:cNvPicPr>
          <p:nvPr/>
        </p:nvPicPr>
        <p:blipFill>
          <a:blip r:embed="rId5">
            <a:extLst/>
          </a:blip>
          <a:srcRect t="249" b="249"/>
          <a:stretch>
            <a:fillRect/>
          </a:stretch>
        </p:blipFill>
        <p:spPr>
          <a:xfrm>
            <a:off x="198392" y="4720837"/>
            <a:ext cx="1190343" cy="338853"/>
          </a:xfrm>
          <a:prstGeom prst="rect">
            <a:avLst/>
          </a:prstGeom>
          <a:ln w="12700">
            <a:miter lim="400000"/>
          </a:ln>
        </p:spPr>
      </p:pic>
      <p:pic>
        <p:nvPicPr>
          <p:cNvPr id="28" name="pasted-image.tiff"/>
          <p:cNvPicPr>
            <a:picLocks noChangeAspect="1"/>
          </p:cNvPicPr>
          <p:nvPr/>
        </p:nvPicPr>
        <p:blipFill>
          <a:blip r:embed="rId6">
            <a:extLst/>
          </a:blip>
          <a:stretch>
            <a:fillRect/>
          </a:stretch>
        </p:blipFill>
        <p:spPr>
          <a:xfrm>
            <a:off x="7744635" y="4634567"/>
            <a:ext cx="1190343" cy="425123"/>
          </a:xfrm>
          <a:prstGeom prst="rect">
            <a:avLst/>
          </a:prstGeom>
          <a:ln w="12700">
            <a:miter lim="400000"/>
          </a:ln>
        </p:spPr>
      </p:pic>
      <p:grpSp>
        <p:nvGrpSpPr>
          <p:cNvPr id="29" name="Group 305"/>
          <p:cNvGrpSpPr/>
          <p:nvPr/>
        </p:nvGrpSpPr>
        <p:grpSpPr>
          <a:xfrm>
            <a:off x="5899866" y="2684804"/>
            <a:ext cx="3274858" cy="1821042"/>
            <a:chOff x="-2077573" y="-284009"/>
            <a:chExt cx="8837265" cy="5294492"/>
          </a:xfrm>
        </p:grpSpPr>
        <p:sp>
          <p:nvSpPr>
            <p:cNvPr id="30" name="Shape 283"/>
            <p:cNvSpPr/>
            <p:nvPr/>
          </p:nvSpPr>
          <p:spPr>
            <a:xfrm>
              <a:off x="1968731" y="642599"/>
              <a:ext cx="576296" cy="4367884"/>
            </a:xfrm>
            <a:prstGeom prst="rect">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1" name="Shape 284"/>
            <p:cNvSpPr/>
            <p:nvPr/>
          </p:nvSpPr>
          <p:spPr>
            <a:xfrm>
              <a:off x="2172699" y="827815"/>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2" name="Shape 285"/>
            <p:cNvSpPr/>
            <p:nvPr/>
          </p:nvSpPr>
          <p:spPr>
            <a:xfrm>
              <a:off x="2172699" y="1388271"/>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3" name="Shape 286"/>
            <p:cNvSpPr>
              <a:spLocks/>
            </p:cNvSpPr>
            <p:nvPr/>
          </p:nvSpPr>
          <p:spPr>
            <a:xfrm>
              <a:off x="2172699" y="1117603"/>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4" name="Shape 287"/>
            <p:cNvSpPr/>
            <p:nvPr/>
          </p:nvSpPr>
          <p:spPr>
            <a:xfrm>
              <a:off x="2172699" y="1649922"/>
              <a:ext cx="168361" cy="168362"/>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5" name="Shape 288"/>
            <p:cNvSpPr/>
            <p:nvPr/>
          </p:nvSpPr>
          <p:spPr>
            <a:xfrm>
              <a:off x="2172699" y="1919298"/>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6" name="Shape 289"/>
            <p:cNvSpPr/>
            <p:nvPr/>
          </p:nvSpPr>
          <p:spPr>
            <a:xfrm>
              <a:off x="2172699" y="2201641"/>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7" name="Shape 290"/>
            <p:cNvSpPr/>
            <p:nvPr/>
          </p:nvSpPr>
          <p:spPr>
            <a:xfrm>
              <a:off x="2172699" y="2774064"/>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8" name="Shape 291"/>
            <p:cNvSpPr/>
            <p:nvPr/>
          </p:nvSpPr>
          <p:spPr>
            <a:xfrm>
              <a:off x="2172699" y="2491718"/>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39" name="Shape 292"/>
            <p:cNvSpPr/>
            <p:nvPr/>
          </p:nvSpPr>
          <p:spPr>
            <a:xfrm>
              <a:off x="2172699" y="3064141"/>
              <a:ext cx="168361" cy="168362"/>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0" name="Shape 293"/>
            <p:cNvSpPr/>
            <p:nvPr/>
          </p:nvSpPr>
          <p:spPr>
            <a:xfrm>
              <a:off x="2172699" y="3354212"/>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2" name="Shape 295"/>
            <p:cNvSpPr/>
            <p:nvPr/>
          </p:nvSpPr>
          <p:spPr>
            <a:xfrm>
              <a:off x="2172699" y="3926635"/>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3" name="Shape 296"/>
            <p:cNvSpPr/>
            <p:nvPr/>
          </p:nvSpPr>
          <p:spPr>
            <a:xfrm>
              <a:off x="2172699" y="3644288"/>
              <a:ext cx="168361" cy="186097"/>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4" name="Shape 297"/>
            <p:cNvSpPr/>
            <p:nvPr/>
          </p:nvSpPr>
          <p:spPr>
            <a:xfrm>
              <a:off x="2172699" y="4781406"/>
              <a:ext cx="168361" cy="168359"/>
            </a:xfrm>
            <a:prstGeom prst="ellips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6" name="Shape 299"/>
            <p:cNvSpPr/>
            <p:nvPr/>
          </p:nvSpPr>
          <p:spPr>
            <a:xfrm>
              <a:off x="-2077573" y="-284009"/>
              <a:ext cx="8837265" cy="71465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9" tIns="26789" rIns="26789" bIns="26789" numCol="1" anchor="ctr">
              <a:noAutofit/>
            </a:bodyPr>
            <a:lstStyle>
              <a:lvl1pPr>
                <a:defRPr sz="1800" b="1">
                  <a:latin typeface="+mn-lt"/>
                  <a:ea typeface="+mn-ea"/>
                  <a:cs typeface="+mn-cs"/>
                  <a:sym typeface="Helvetica"/>
                </a:defRPr>
              </a:lvl1pPr>
            </a:lstStyle>
            <a:p>
              <a:r>
                <a:rPr lang="en-US" sz="900" dirty="0" smtClean="0"/>
                <a:t>A computational face “module”</a:t>
              </a:r>
              <a:endParaRPr sz="900" dirty="0"/>
            </a:p>
          </p:txBody>
        </p:sp>
        <p:sp>
          <p:nvSpPr>
            <p:cNvPr id="47" name="Shape 300"/>
            <p:cNvSpPr/>
            <p:nvPr/>
          </p:nvSpPr>
          <p:spPr>
            <a:xfrm>
              <a:off x="1554819" y="892303"/>
              <a:ext cx="202033" cy="0"/>
            </a:xfrm>
            <a:prstGeom prst="lin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8" name="Shape 301"/>
            <p:cNvSpPr/>
            <p:nvPr/>
          </p:nvSpPr>
          <p:spPr>
            <a:xfrm>
              <a:off x="1554819" y="4865587"/>
              <a:ext cx="202033" cy="0"/>
            </a:xfrm>
            <a:prstGeom prst="lin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49" name="Shape 302"/>
            <p:cNvSpPr/>
            <p:nvPr/>
          </p:nvSpPr>
          <p:spPr>
            <a:xfrm flipV="1">
              <a:off x="1555661" y="890338"/>
              <a:ext cx="0" cy="3986323"/>
            </a:xfrm>
            <a:prstGeom prst="lin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50" name="Shape 303"/>
            <p:cNvSpPr/>
            <p:nvPr/>
          </p:nvSpPr>
          <p:spPr>
            <a:xfrm>
              <a:off x="1303123" y="2575898"/>
              <a:ext cx="202033" cy="0"/>
            </a:xfrm>
            <a:prstGeom prst="line">
              <a:avLst/>
            </a:prstGeom>
            <a:noFill/>
            <a:ln w="25400" cap="flat">
              <a:solidFill>
                <a:srgbClr val="85888D"/>
              </a:solidFill>
              <a:prstDash val="solid"/>
              <a:miter lim="400000"/>
            </a:ln>
            <a:effectLst/>
          </p:spPr>
          <p:txBody>
            <a:bodyPr wrap="square" lIns="26789" tIns="26789" rIns="26789" bIns="26789" numCol="1" anchor="ctr">
              <a:noAutofit/>
            </a:bodyPr>
            <a:lstStyle/>
            <a:p>
              <a:pPr>
                <a:defRPr sz="2400"/>
              </a:pPr>
              <a:endParaRPr sz="1266"/>
            </a:p>
          </p:txBody>
        </p:sp>
        <p:sp>
          <p:nvSpPr>
            <p:cNvPr id="51" name="Shape 304"/>
            <p:cNvSpPr/>
            <p:nvPr/>
          </p:nvSpPr>
          <p:spPr>
            <a:xfrm>
              <a:off x="-130956" y="2191985"/>
              <a:ext cx="1396273" cy="767826"/>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26789" tIns="26789" rIns="26789" bIns="26789" numCol="1" anchor="ctr">
              <a:noAutofit/>
            </a:bodyPr>
            <a:lstStyle>
              <a:lvl1pPr>
                <a:defRPr sz="1800"/>
              </a:lvl1pPr>
            </a:lstStyle>
            <a:p>
              <a:r>
                <a:rPr sz="949" dirty="0"/>
                <a:t>4096 nodes</a:t>
              </a:r>
            </a:p>
          </p:txBody>
        </p:sp>
      </p:grpSp>
      <p:sp>
        <p:nvSpPr>
          <p:cNvPr id="2" name="TextBox 1"/>
          <p:cNvSpPr txBox="1"/>
          <p:nvPr/>
        </p:nvSpPr>
        <p:spPr>
          <a:xfrm rot="5400000">
            <a:off x="7479300" y="4156447"/>
            <a:ext cx="136935" cy="2872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is-IS" sz="12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a:t>
            </a:r>
            <a:endParaRPr kumimoji="0" lang="en-US" sz="12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4" name="TextBox 3"/>
          <p:cNvSpPr txBox="1"/>
          <p:nvPr/>
        </p:nvSpPr>
        <p:spPr>
          <a:xfrm>
            <a:off x="7901281" y="3319293"/>
            <a:ext cx="102657" cy="6565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cSld>
  <p:clrMapOvr>
    <a:masterClrMapping/>
  </p:clrMapOvr>
  <p:transition spd="slow"/>
  <p:timing>
    <p:tnLst>
      <p:par>
        <p:cTn id="1" dur="indefinite" restart="never" fill="hold"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a:spLocks noGrp="1"/>
          </p:cNvSpPr>
          <p:nvPr>
            <p:ph type="title"/>
          </p:nvPr>
        </p:nvSpPr>
        <p:spPr>
          <a:xfrm>
            <a:off x="785813" y="192278"/>
            <a:ext cx="7658099" cy="398318"/>
          </a:xfrm>
          <a:prstGeom prst="rect">
            <a:avLst/>
          </a:prstGeom>
        </p:spPr>
        <p:txBody>
          <a:bodyPr>
            <a:noAutofit/>
          </a:bodyPr>
          <a:lstStyle/>
          <a:p>
            <a:pPr defTabSz="231036">
              <a:defRPr sz="4200"/>
            </a:pPr>
            <a:r>
              <a:rPr sz="2400" b="1" dirty="0"/>
              <a:t>Results</a:t>
            </a:r>
            <a:r>
              <a:rPr sz="2400" dirty="0"/>
              <a:t>: decoding </a:t>
            </a:r>
            <a:r>
              <a:rPr sz="2400" dirty="0" smtClean="0"/>
              <a:t>a </a:t>
            </a:r>
            <a:r>
              <a:rPr lang="en-US" sz="2400" dirty="0" smtClean="0"/>
              <a:t>computational </a:t>
            </a:r>
            <a:r>
              <a:rPr sz="2400" dirty="0" smtClean="0"/>
              <a:t>face </a:t>
            </a:r>
            <a:r>
              <a:rPr sz="2400" dirty="0"/>
              <a:t>module</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5294" y="751043"/>
            <a:ext cx="5804532" cy="3723077"/>
          </a:xfrm>
          <a:prstGeom prst="rect">
            <a:avLst/>
          </a:prstGeom>
        </p:spPr>
      </p:pic>
      <p:cxnSp>
        <p:nvCxnSpPr>
          <p:cNvPr id="8" name="Straight Connector 7"/>
          <p:cNvCxnSpPr/>
          <p:nvPr/>
        </p:nvCxnSpPr>
        <p:spPr>
          <a:xfrm flipV="1">
            <a:off x="2394143" y="2601654"/>
            <a:ext cx="4501653" cy="11213"/>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10" name="TextBox 9"/>
          <p:cNvSpPr txBox="1"/>
          <p:nvPr/>
        </p:nvSpPr>
        <p:spPr>
          <a:xfrm>
            <a:off x="3327652" y="4782036"/>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1" name="TextBox 10"/>
          <p:cNvSpPr txBox="1"/>
          <p:nvPr/>
        </p:nvSpPr>
        <p:spPr>
          <a:xfrm rot="16200000">
            <a:off x="685382" y="2363545"/>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sp>
        <p:nvSpPr>
          <p:cNvPr id="5" name="TextBox 4"/>
          <p:cNvSpPr txBox="1"/>
          <p:nvPr/>
        </p:nvSpPr>
        <p:spPr>
          <a:xfrm>
            <a:off x="2793336" y="673411"/>
            <a:ext cx="3703265" cy="2001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a:t>
            </a:r>
          </a:p>
        </p:txBody>
      </p:sp>
      <p:sp>
        <p:nvSpPr>
          <p:cNvPr id="13" name="TextBox 12"/>
          <p:cNvSpPr txBox="1"/>
          <p:nvPr/>
        </p:nvSpPr>
        <p:spPr>
          <a:xfrm>
            <a:off x="2690536"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Scene</a:t>
            </a:r>
          </a:p>
        </p:txBody>
      </p:sp>
      <p:sp>
        <p:nvSpPr>
          <p:cNvPr id="14" name="TextBox 13"/>
          <p:cNvSpPr txBox="1"/>
          <p:nvPr/>
        </p:nvSpPr>
        <p:spPr>
          <a:xfrm>
            <a:off x="3253574"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Object</a:t>
            </a:r>
          </a:p>
        </p:txBody>
      </p:sp>
      <p:sp>
        <p:nvSpPr>
          <p:cNvPr id="15" name="TextBox 14"/>
          <p:cNvSpPr txBox="1"/>
          <p:nvPr/>
        </p:nvSpPr>
        <p:spPr>
          <a:xfrm>
            <a:off x="3816612"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Body Part</a:t>
            </a:r>
          </a:p>
        </p:txBody>
      </p:sp>
      <p:sp>
        <p:nvSpPr>
          <p:cNvPr id="16" name="TextBox 15"/>
          <p:cNvSpPr txBox="1"/>
          <p:nvPr/>
        </p:nvSpPr>
        <p:spPr>
          <a:xfrm>
            <a:off x="4379650"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Body Part</a:t>
            </a:r>
          </a:p>
        </p:txBody>
      </p:sp>
      <p:sp>
        <p:nvSpPr>
          <p:cNvPr id="17" name="TextBox 16"/>
          <p:cNvSpPr txBox="1"/>
          <p:nvPr/>
        </p:nvSpPr>
        <p:spPr>
          <a:xfrm>
            <a:off x="4917924"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Object</a:t>
            </a:r>
          </a:p>
        </p:txBody>
      </p:sp>
      <p:sp>
        <p:nvSpPr>
          <p:cNvPr id="18" name="TextBox 17"/>
          <p:cNvSpPr txBox="1"/>
          <p:nvPr/>
        </p:nvSpPr>
        <p:spPr>
          <a:xfrm>
            <a:off x="5456197"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Object</a:t>
            </a:r>
          </a:p>
          <a:p>
            <a:pPr defTabSz="308049"/>
            <a:r>
              <a:rPr lang="en-US" sz="844" dirty="0"/>
              <a:t>vs.</a:t>
            </a:r>
          </a:p>
          <a:p>
            <a:pPr defTabSz="308049"/>
            <a:r>
              <a:rPr lang="en-US" sz="844" dirty="0"/>
              <a:t>Body Part</a:t>
            </a:r>
          </a:p>
        </p:txBody>
      </p:sp>
      <p:sp>
        <p:nvSpPr>
          <p:cNvPr id="19" name="TextBox 18"/>
          <p:cNvSpPr txBox="1"/>
          <p:nvPr/>
        </p:nvSpPr>
        <p:spPr>
          <a:xfrm>
            <a:off x="5949615" y="4219570"/>
            <a:ext cx="1286807"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ImageNet category 1</a:t>
            </a:r>
          </a:p>
          <a:p>
            <a:pPr defTabSz="308049"/>
            <a:r>
              <a:rPr lang="en-US" sz="844" dirty="0"/>
              <a:t>vs.</a:t>
            </a:r>
          </a:p>
          <a:p>
            <a:pPr defTabSz="308049"/>
            <a:r>
              <a:rPr lang="en-US" sz="844" dirty="0" err="1"/>
              <a:t>Imagenet</a:t>
            </a:r>
            <a:r>
              <a:rPr lang="en-US" sz="844" dirty="0"/>
              <a:t> category 2</a:t>
            </a:r>
          </a:p>
        </p:txBody>
      </p:sp>
      <p:pic>
        <p:nvPicPr>
          <p:cNvPr id="20"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21"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22" name="TextBox 21"/>
          <p:cNvSpPr txBox="1"/>
          <p:nvPr/>
        </p:nvSpPr>
        <p:spPr>
          <a:xfrm>
            <a:off x="6606882"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5295" y="751043"/>
            <a:ext cx="5804531" cy="3723077"/>
          </a:xfrm>
          <a:prstGeom prst="rect">
            <a:avLst/>
          </a:prstGeom>
        </p:spPr>
      </p:pic>
      <p:cxnSp>
        <p:nvCxnSpPr>
          <p:cNvPr id="8" name="Straight Connector 7"/>
          <p:cNvCxnSpPr/>
          <p:nvPr/>
        </p:nvCxnSpPr>
        <p:spPr>
          <a:xfrm flipV="1">
            <a:off x="2394143" y="2601654"/>
            <a:ext cx="4501653" cy="11213"/>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13" name="TextBox 12"/>
          <p:cNvSpPr txBox="1"/>
          <p:nvPr/>
        </p:nvSpPr>
        <p:spPr>
          <a:xfrm>
            <a:off x="3327652" y="4782036"/>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4" name="TextBox 13"/>
          <p:cNvSpPr txBox="1"/>
          <p:nvPr/>
        </p:nvSpPr>
        <p:spPr>
          <a:xfrm rot="16200000">
            <a:off x="685382" y="2363545"/>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sp>
        <p:nvSpPr>
          <p:cNvPr id="15" name="TextBox 14"/>
          <p:cNvSpPr txBox="1"/>
          <p:nvPr/>
        </p:nvSpPr>
        <p:spPr>
          <a:xfrm>
            <a:off x="2803276" y="670837"/>
            <a:ext cx="3703265" cy="2001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a:t>
            </a:r>
          </a:p>
        </p:txBody>
      </p:sp>
      <p:sp>
        <p:nvSpPr>
          <p:cNvPr id="16" name="TextBox 15"/>
          <p:cNvSpPr txBox="1"/>
          <p:nvPr/>
        </p:nvSpPr>
        <p:spPr>
          <a:xfrm>
            <a:off x="2690536"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Scene</a:t>
            </a:r>
          </a:p>
        </p:txBody>
      </p:sp>
      <p:sp>
        <p:nvSpPr>
          <p:cNvPr id="17" name="TextBox 16"/>
          <p:cNvSpPr txBox="1"/>
          <p:nvPr/>
        </p:nvSpPr>
        <p:spPr>
          <a:xfrm>
            <a:off x="3253574"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Object</a:t>
            </a:r>
          </a:p>
        </p:txBody>
      </p:sp>
      <p:sp>
        <p:nvSpPr>
          <p:cNvPr id="18" name="TextBox 17"/>
          <p:cNvSpPr txBox="1"/>
          <p:nvPr/>
        </p:nvSpPr>
        <p:spPr>
          <a:xfrm>
            <a:off x="3816612"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Body Part</a:t>
            </a:r>
          </a:p>
        </p:txBody>
      </p:sp>
      <p:sp>
        <p:nvSpPr>
          <p:cNvPr id="19" name="TextBox 18"/>
          <p:cNvSpPr txBox="1"/>
          <p:nvPr/>
        </p:nvSpPr>
        <p:spPr>
          <a:xfrm>
            <a:off x="4379650"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Body Part</a:t>
            </a:r>
          </a:p>
        </p:txBody>
      </p:sp>
      <p:sp>
        <p:nvSpPr>
          <p:cNvPr id="20" name="TextBox 19"/>
          <p:cNvSpPr txBox="1"/>
          <p:nvPr/>
        </p:nvSpPr>
        <p:spPr>
          <a:xfrm>
            <a:off x="4917924"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Object</a:t>
            </a:r>
          </a:p>
        </p:txBody>
      </p:sp>
      <p:sp>
        <p:nvSpPr>
          <p:cNvPr id="21" name="TextBox 20"/>
          <p:cNvSpPr txBox="1"/>
          <p:nvPr/>
        </p:nvSpPr>
        <p:spPr>
          <a:xfrm>
            <a:off x="5456197"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Object</a:t>
            </a:r>
          </a:p>
          <a:p>
            <a:pPr defTabSz="308049"/>
            <a:r>
              <a:rPr lang="en-US" sz="844" dirty="0"/>
              <a:t>vs.</a:t>
            </a:r>
          </a:p>
          <a:p>
            <a:pPr defTabSz="308049"/>
            <a:r>
              <a:rPr lang="en-US" sz="844" dirty="0"/>
              <a:t>Body Part</a:t>
            </a:r>
          </a:p>
        </p:txBody>
      </p:sp>
      <p:sp>
        <p:nvSpPr>
          <p:cNvPr id="22" name="TextBox 21"/>
          <p:cNvSpPr txBox="1"/>
          <p:nvPr/>
        </p:nvSpPr>
        <p:spPr>
          <a:xfrm>
            <a:off x="5949615" y="4219570"/>
            <a:ext cx="1286807"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ImageNet category 1</a:t>
            </a:r>
          </a:p>
          <a:p>
            <a:pPr defTabSz="308049"/>
            <a:r>
              <a:rPr lang="en-US" sz="844" dirty="0"/>
              <a:t>vs.</a:t>
            </a:r>
          </a:p>
          <a:p>
            <a:pPr defTabSz="308049"/>
            <a:r>
              <a:rPr lang="en-US" sz="844" dirty="0" err="1"/>
              <a:t>Imagenet</a:t>
            </a:r>
            <a:r>
              <a:rPr lang="en-US" sz="844" dirty="0"/>
              <a:t> category 2</a:t>
            </a:r>
          </a:p>
        </p:txBody>
      </p:sp>
      <p:sp>
        <p:nvSpPr>
          <p:cNvPr id="23" name="Shape 309"/>
          <p:cNvSpPr txBox="1">
            <a:spLocks/>
          </p:cNvSpPr>
          <p:nvPr/>
        </p:nvSpPr>
        <p:spPr>
          <a:xfrm>
            <a:off x="795752" y="192278"/>
            <a:ext cx="7658099" cy="3983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Autofit/>
          </a:bodyPr>
          <a:lstStyle>
            <a:lvl1pPr marL="0" marR="0" indent="0"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1pPr>
            <a:lvl2pPr marL="0" marR="0" indent="120541"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2pPr>
            <a:lvl3pPr marL="0" marR="0" indent="24108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3pPr>
            <a:lvl4pPr marL="0" marR="0" indent="36162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4pPr>
            <a:lvl5pPr marL="0" marR="0" indent="482163"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5pPr>
            <a:lvl6pPr marL="0" marR="0" indent="602704"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6pPr>
            <a:lvl7pPr marL="0" marR="0" indent="72324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7pPr>
            <a:lvl8pPr marL="0" marR="0" indent="84378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8pPr>
            <a:lvl9pPr marL="0" marR="0" indent="964326"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9pPr>
          </a:lstStyle>
          <a:p>
            <a:pPr defTabSz="231036" hangingPunct="1">
              <a:defRPr sz="4200"/>
            </a:pPr>
            <a:r>
              <a:rPr lang="en-US" sz="2400" b="1" smtClean="0"/>
              <a:t>Results</a:t>
            </a:r>
            <a:r>
              <a:rPr lang="en-US" sz="2400" smtClean="0"/>
              <a:t>: decoding a computational face module</a:t>
            </a:r>
            <a:endParaRPr lang="en-US" sz="2400" dirty="0"/>
          </a:p>
        </p:txBody>
      </p:sp>
      <p:pic>
        <p:nvPicPr>
          <p:cNvPr id="24"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25"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26" name="TextBox 25"/>
          <p:cNvSpPr txBox="1"/>
          <p:nvPr/>
        </p:nvSpPr>
        <p:spPr>
          <a:xfrm>
            <a:off x="6606882"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1816182244"/>
      </p:ext>
    </p:extLst>
  </p:cSld>
  <p:clrMapOvr>
    <a:masterClrMapping/>
  </p:clrMapOvr>
  <p:transition spd="slow"/>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5296" y="751043"/>
            <a:ext cx="5804529" cy="3723076"/>
          </a:xfrm>
          <a:prstGeom prst="rect">
            <a:avLst/>
          </a:prstGeom>
        </p:spPr>
      </p:pic>
      <p:cxnSp>
        <p:nvCxnSpPr>
          <p:cNvPr id="8" name="Straight Connector 7"/>
          <p:cNvCxnSpPr/>
          <p:nvPr/>
        </p:nvCxnSpPr>
        <p:spPr>
          <a:xfrm flipV="1">
            <a:off x="2394143" y="2601654"/>
            <a:ext cx="4501653" cy="11213"/>
          </a:xfrm>
          <a:prstGeom prst="line">
            <a:avLst/>
          </a:prstGeom>
          <a:noFill/>
          <a:ln w="25400" cap="flat">
            <a:solidFill>
              <a:srgbClr val="FF0000"/>
            </a:solidFill>
            <a:prstDash val="dash"/>
            <a:miter lim="400000"/>
          </a:ln>
          <a:effectLst/>
          <a:sp3d/>
        </p:spPr>
        <p:style>
          <a:lnRef idx="0">
            <a:scrgbClr r="0" g="0" b="0"/>
          </a:lnRef>
          <a:fillRef idx="0">
            <a:scrgbClr r="0" g="0" b="0"/>
          </a:fillRef>
          <a:effectRef idx="0">
            <a:scrgbClr r="0" g="0" b="0"/>
          </a:effectRef>
          <a:fontRef idx="none"/>
        </p:style>
      </p:cxnSp>
      <p:sp>
        <p:nvSpPr>
          <p:cNvPr id="9" name="TextBox 8"/>
          <p:cNvSpPr txBox="1"/>
          <p:nvPr/>
        </p:nvSpPr>
        <p:spPr>
          <a:xfrm>
            <a:off x="2690536"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Scene</a:t>
            </a:r>
          </a:p>
        </p:txBody>
      </p:sp>
      <p:sp>
        <p:nvSpPr>
          <p:cNvPr id="10" name="TextBox 9"/>
          <p:cNvSpPr txBox="1"/>
          <p:nvPr/>
        </p:nvSpPr>
        <p:spPr>
          <a:xfrm>
            <a:off x="3253574"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Object</a:t>
            </a:r>
          </a:p>
        </p:txBody>
      </p:sp>
      <p:sp>
        <p:nvSpPr>
          <p:cNvPr id="11" name="TextBox 10"/>
          <p:cNvSpPr txBox="1"/>
          <p:nvPr/>
        </p:nvSpPr>
        <p:spPr>
          <a:xfrm>
            <a:off x="3816612" y="4219570"/>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Face</a:t>
            </a:r>
          </a:p>
          <a:p>
            <a:pPr defTabSz="308049"/>
            <a:r>
              <a:rPr lang="en-US" sz="844" dirty="0"/>
              <a:t>vs.</a:t>
            </a:r>
          </a:p>
          <a:p>
            <a:pPr defTabSz="308049"/>
            <a:r>
              <a:rPr lang="en-US" sz="844" dirty="0"/>
              <a:t>Body Part</a:t>
            </a:r>
          </a:p>
        </p:txBody>
      </p:sp>
      <p:sp>
        <p:nvSpPr>
          <p:cNvPr id="12" name="TextBox 11"/>
          <p:cNvSpPr txBox="1"/>
          <p:nvPr/>
        </p:nvSpPr>
        <p:spPr>
          <a:xfrm>
            <a:off x="4379650"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Body Part</a:t>
            </a:r>
          </a:p>
        </p:txBody>
      </p:sp>
      <p:sp>
        <p:nvSpPr>
          <p:cNvPr id="13" name="TextBox 12"/>
          <p:cNvSpPr txBox="1"/>
          <p:nvPr/>
        </p:nvSpPr>
        <p:spPr>
          <a:xfrm>
            <a:off x="4917924"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Scene</a:t>
            </a:r>
          </a:p>
          <a:p>
            <a:pPr defTabSz="308049"/>
            <a:r>
              <a:rPr lang="en-US" sz="844" dirty="0"/>
              <a:t>vs.</a:t>
            </a:r>
          </a:p>
          <a:p>
            <a:pPr defTabSz="308049"/>
            <a:r>
              <a:rPr lang="en-US" sz="844" dirty="0"/>
              <a:t>Object</a:t>
            </a:r>
          </a:p>
        </p:txBody>
      </p:sp>
      <p:sp>
        <p:nvSpPr>
          <p:cNvPr id="14" name="TextBox 13"/>
          <p:cNvSpPr txBox="1"/>
          <p:nvPr/>
        </p:nvSpPr>
        <p:spPr>
          <a:xfrm>
            <a:off x="5456197" y="4224214"/>
            <a:ext cx="538273"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Object</a:t>
            </a:r>
          </a:p>
          <a:p>
            <a:pPr defTabSz="308049"/>
            <a:r>
              <a:rPr lang="en-US" sz="844" dirty="0"/>
              <a:t>vs.</a:t>
            </a:r>
          </a:p>
          <a:p>
            <a:pPr defTabSz="308049"/>
            <a:r>
              <a:rPr lang="en-US" sz="844" dirty="0"/>
              <a:t>Body Part</a:t>
            </a:r>
          </a:p>
        </p:txBody>
      </p:sp>
      <p:sp>
        <p:nvSpPr>
          <p:cNvPr id="15" name="TextBox 14"/>
          <p:cNvSpPr txBox="1"/>
          <p:nvPr/>
        </p:nvSpPr>
        <p:spPr>
          <a:xfrm>
            <a:off x="5949615" y="4219570"/>
            <a:ext cx="1286807" cy="4438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844" dirty="0"/>
              <a:t>ImageNet category 1</a:t>
            </a:r>
          </a:p>
          <a:p>
            <a:pPr defTabSz="308049"/>
            <a:r>
              <a:rPr lang="en-US" sz="844" dirty="0"/>
              <a:t>vs.</a:t>
            </a:r>
          </a:p>
          <a:p>
            <a:pPr defTabSz="308049"/>
            <a:r>
              <a:rPr lang="en-US" sz="844" dirty="0" err="1"/>
              <a:t>Imagenet</a:t>
            </a:r>
            <a:r>
              <a:rPr lang="en-US" sz="844" dirty="0"/>
              <a:t> category 2</a:t>
            </a:r>
          </a:p>
        </p:txBody>
      </p:sp>
      <p:sp>
        <p:nvSpPr>
          <p:cNvPr id="16" name="TextBox 15"/>
          <p:cNvSpPr txBox="1"/>
          <p:nvPr/>
        </p:nvSpPr>
        <p:spPr>
          <a:xfrm>
            <a:off x="3327652" y="4782036"/>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2-way discrimination task</a:t>
            </a:r>
          </a:p>
        </p:txBody>
      </p:sp>
      <p:sp>
        <p:nvSpPr>
          <p:cNvPr id="17" name="TextBox 16"/>
          <p:cNvSpPr txBox="1"/>
          <p:nvPr/>
        </p:nvSpPr>
        <p:spPr>
          <a:xfrm rot="16200000">
            <a:off x="685382" y="2363545"/>
            <a:ext cx="2642270" cy="2164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055" dirty="0"/>
              <a:t>Accuracy</a:t>
            </a:r>
          </a:p>
        </p:txBody>
      </p:sp>
      <p:sp>
        <p:nvSpPr>
          <p:cNvPr id="19" name="TextBox 18"/>
          <p:cNvSpPr txBox="1"/>
          <p:nvPr/>
        </p:nvSpPr>
        <p:spPr>
          <a:xfrm>
            <a:off x="2803276" y="670837"/>
            <a:ext cx="3703265" cy="2001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949" dirty="0"/>
              <a:t>Using 10-fold (80% training) cross-validated SVM classification</a:t>
            </a:r>
          </a:p>
        </p:txBody>
      </p:sp>
      <p:sp>
        <p:nvSpPr>
          <p:cNvPr id="20" name="Shape 309"/>
          <p:cNvSpPr txBox="1">
            <a:spLocks/>
          </p:cNvSpPr>
          <p:nvPr/>
        </p:nvSpPr>
        <p:spPr>
          <a:xfrm>
            <a:off x="795752" y="192278"/>
            <a:ext cx="7658099" cy="39831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Autofit/>
          </a:bodyPr>
          <a:lstStyle>
            <a:lvl1pPr marL="0" marR="0" indent="0"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1pPr>
            <a:lvl2pPr marL="0" marR="0" indent="120541"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2pPr>
            <a:lvl3pPr marL="0" marR="0" indent="24108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3pPr>
            <a:lvl4pPr marL="0" marR="0" indent="36162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4pPr>
            <a:lvl5pPr marL="0" marR="0" indent="482163"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5pPr>
            <a:lvl6pPr marL="0" marR="0" indent="602704"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6pPr>
            <a:lvl7pPr marL="0" marR="0" indent="72324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7pPr>
            <a:lvl8pPr marL="0" marR="0" indent="84378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8pPr>
            <a:lvl9pPr marL="0" marR="0" indent="964326"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9pPr>
          </a:lstStyle>
          <a:p>
            <a:pPr defTabSz="231036" hangingPunct="1">
              <a:defRPr sz="4200"/>
            </a:pPr>
            <a:r>
              <a:rPr lang="en-US" sz="2400" b="1" smtClean="0"/>
              <a:t>Results</a:t>
            </a:r>
            <a:r>
              <a:rPr lang="en-US" sz="2400" smtClean="0"/>
              <a:t>: decoding a computational face module</a:t>
            </a:r>
            <a:endParaRPr lang="en-US" sz="2400" dirty="0"/>
          </a:p>
        </p:txBody>
      </p:sp>
      <p:pic>
        <p:nvPicPr>
          <p:cNvPr id="21" name="Screen Shot 2017-04-29 at 2.39.23 PM.png"/>
          <p:cNvPicPr>
            <a:picLocks noChangeAspect="1"/>
          </p:cNvPicPr>
          <p:nvPr/>
        </p:nvPicPr>
        <p:blipFill>
          <a:blip r:embed="rId4">
            <a:extLst/>
          </a:blip>
          <a:srcRect t="249" b="249"/>
          <a:stretch>
            <a:fillRect/>
          </a:stretch>
        </p:blipFill>
        <p:spPr>
          <a:xfrm>
            <a:off x="198392" y="4720837"/>
            <a:ext cx="1190343" cy="338853"/>
          </a:xfrm>
          <a:prstGeom prst="rect">
            <a:avLst/>
          </a:prstGeom>
          <a:ln w="12700">
            <a:miter lim="400000"/>
          </a:ln>
        </p:spPr>
      </p:pic>
      <p:pic>
        <p:nvPicPr>
          <p:cNvPr id="22" name="pasted-image.tiff"/>
          <p:cNvPicPr>
            <a:picLocks noChangeAspect="1"/>
          </p:cNvPicPr>
          <p:nvPr/>
        </p:nvPicPr>
        <p:blipFill>
          <a:blip r:embed="rId5">
            <a:extLst/>
          </a:blip>
          <a:stretch>
            <a:fillRect/>
          </a:stretch>
        </p:blipFill>
        <p:spPr>
          <a:xfrm>
            <a:off x="7744635" y="4634567"/>
            <a:ext cx="1190343" cy="425123"/>
          </a:xfrm>
          <a:prstGeom prst="rect">
            <a:avLst/>
          </a:prstGeom>
          <a:ln w="12700">
            <a:miter lim="400000"/>
          </a:ln>
        </p:spPr>
      </p:pic>
      <p:sp>
        <p:nvSpPr>
          <p:cNvPr id="23" name="TextBox 22"/>
          <p:cNvSpPr txBox="1"/>
          <p:nvPr/>
        </p:nvSpPr>
        <p:spPr>
          <a:xfrm>
            <a:off x="6606882" y="2509114"/>
            <a:ext cx="2537118" cy="24109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Blauch,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Aminoff</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a:t>
            </a:r>
            <a:r>
              <a:rPr kumimoji="0" lang="en-US" sz="900" b="0" i="0" u="none" strike="noStrike" cap="none" spc="0" normalizeH="0" baseline="0" dirty="0" err="1" smtClean="0">
                <a:ln>
                  <a:noFill/>
                </a:ln>
                <a:solidFill>
                  <a:srgbClr val="000000"/>
                </a:solidFill>
                <a:effectLst/>
                <a:uFillTx/>
                <a:latin typeface="Helvetica Light"/>
                <a:ea typeface="Helvetica Light"/>
                <a:cs typeface="Helvetica Light"/>
                <a:sym typeface="Helvetica Light"/>
              </a:rPr>
              <a:t>Tarr</a:t>
            </a:r>
            <a:r>
              <a:rPr kumimoji="0" lang="en-US" sz="900" b="0" i="0" u="none" strike="noStrike" cap="none" spc="0" normalizeH="0" baseline="0" dirty="0" smtClean="0">
                <a:ln>
                  <a:noFill/>
                </a:ln>
                <a:solidFill>
                  <a:srgbClr val="000000"/>
                </a:solidFill>
                <a:effectLst/>
                <a:uFillTx/>
                <a:latin typeface="Helvetica Light"/>
                <a:ea typeface="Helvetica Light"/>
                <a:cs typeface="Helvetica Light"/>
                <a:sym typeface="Helvetica Light"/>
              </a:rPr>
              <a:t> (2017)</a:t>
            </a:r>
            <a:endParaRPr kumimoji="0" lang="en-US" sz="9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929052470"/>
      </p:ext>
    </p:extLst>
  </p:cSld>
  <p:clrMapOvr>
    <a:masterClrMapping/>
  </p:clrMapOvr>
  <p:transition spd="slow"/>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9979" y="0"/>
            <a:ext cx="5853410" cy="662718"/>
          </a:xfrm>
        </p:spPr>
        <p:txBody>
          <a:bodyPr/>
          <a:lstStyle/>
          <a:p>
            <a:r>
              <a:rPr lang="en-US" sz="2320" dirty="0"/>
              <a:t>Conclusions</a:t>
            </a:r>
            <a:endParaRPr lang="en-US" dirty="0"/>
          </a:p>
        </p:txBody>
      </p:sp>
      <p:sp>
        <p:nvSpPr>
          <p:cNvPr id="3" name="Text Placeholder 2"/>
          <p:cNvSpPr>
            <a:spLocks noGrp="1"/>
          </p:cNvSpPr>
          <p:nvPr>
            <p:ph type="body" idx="1"/>
          </p:nvPr>
        </p:nvSpPr>
        <p:spPr>
          <a:xfrm>
            <a:off x="644041" y="798080"/>
            <a:ext cx="7845287" cy="3560979"/>
          </a:xfrm>
        </p:spPr>
        <p:txBody>
          <a:bodyPr>
            <a:noAutofit/>
          </a:bodyPr>
          <a:lstStyle/>
          <a:p>
            <a:pPr>
              <a:lnSpc>
                <a:spcPct val="120000"/>
              </a:lnSpc>
              <a:spcBef>
                <a:spcPts val="949"/>
              </a:spcBef>
            </a:pPr>
            <a:r>
              <a:rPr lang="en-US" sz="1350" dirty="0" smtClean="0"/>
              <a:t>The brain is highly selective for visual faces (e.g. </a:t>
            </a:r>
            <a:r>
              <a:rPr lang="en-US" sz="1350" dirty="0" err="1" smtClean="0"/>
              <a:t>Kanwisher</a:t>
            </a:r>
            <a:r>
              <a:rPr lang="en-US" sz="1350" dirty="0" smtClean="0"/>
              <a:t> &amp; </a:t>
            </a:r>
            <a:r>
              <a:rPr lang="en-US" sz="1350" dirty="0" err="1" smtClean="0"/>
              <a:t>Yovel</a:t>
            </a:r>
            <a:r>
              <a:rPr lang="en-US" sz="1350" dirty="0" smtClean="0"/>
              <a:t>, 2006)</a:t>
            </a:r>
          </a:p>
          <a:p>
            <a:pPr>
              <a:lnSpc>
                <a:spcPct val="120000"/>
              </a:lnSpc>
              <a:spcBef>
                <a:spcPts val="949"/>
              </a:spcBef>
            </a:pPr>
            <a:r>
              <a:rPr lang="en-US" sz="1350" dirty="0" smtClean="0"/>
              <a:t>Face-selective areas seem to still process non-face inputs (</a:t>
            </a:r>
            <a:r>
              <a:rPr lang="en-US" sz="1350" dirty="0" err="1" smtClean="0"/>
              <a:t>Haxby</a:t>
            </a:r>
            <a:r>
              <a:rPr lang="en-US" sz="1350" dirty="0" smtClean="0"/>
              <a:t> et. al, 2001; Meyers et. al, 2015)</a:t>
            </a:r>
          </a:p>
          <a:p>
            <a:pPr>
              <a:lnSpc>
                <a:spcPct val="120000"/>
              </a:lnSpc>
              <a:spcBef>
                <a:spcPts val="949"/>
              </a:spcBef>
            </a:pPr>
            <a:r>
              <a:rPr lang="en-US" sz="1350" dirty="0" smtClean="0"/>
              <a:t>A </a:t>
            </a:r>
            <a:r>
              <a:rPr lang="en-US" sz="1350" b="1" dirty="0" smtClean="0"/>
              <a:t>distributed topographic representation</a:t>
            </a:r>
            <a:r>
              <a:rPr lang="en-US" sz="1350" dirty="0" smtClean="0"/>
              <a:t> produces the characteristic evidence of functionally localized activation (Cowell &amp; Cottrell, 2013) but is shallow and cannot perform face individuation</a:t>
            </a:r>
          </a:p>
          <a:p>
            <a:pPr>
              <a:lnSpc>
                <a:spcPct val="120000"/>
              </a:lnSpc>
              <a:spcBef>
                <a:spcPts val="949"/>
              </a:spcBef>
            </a:pPr>
            <a:r>
              <a:rPr lang="en-US" sz="1350" dirty="0" smtClean="0"/>
              <a:t>We show that deep </a:t>
            </a:r>
            <a:r>
              <a:rPr lang="en-US" sz="1350" b="1" dirty="0" smtClean="0"/>
              <a:t>functionally localized representations </a:t>
            </a:r>
            <a:r>
              <a:rPr lang="en-US" sz="1350" dirty="0" smtClean="0"/>
              <a:t>sufficient for human-level object categorization and face individuation produce categorically distributed information</a:t>
            </a:r>
          </a:p>
          <a:p>
            <a:pPr lvl="1">
              <a:lnSpc>
                <a:spcPct val="120000"/>
              </a:lnSpc>
              <a:spcBef>
                <a:spcPts val="949"/>
              </a:spcBef>
            </a:pPr>
            <a:r>
              <a:rPr lang="en-US" sz="1350" dirty="0" smtClean="0"/>
              <a:t>Information can be deceiving! Information != function. Must build models to get at function.</a:t>
            </a:r>
          </a:p>
          <a:p>
            <a:pPr>
              <a:lnSpc>
                <a:spcPct val="120000"/>
              </a:lnSpc>
              <a:spcBef>
                <a:spcPts val="949"/>
              </a:spcBef>
            </a:pPr>
            <a:r>
              <a:rPr lang="en-US" sz="1350" dirty="0" smtClean="0"/>
              <a:t>Current neuroscience evidence is thus consistent with both distributed and localized processing of faces</a:t>
            </a:r>
          </a:p>
          <a:p>
            <a:pPr>
              <a:lnSpc>
                <a:spcPct val="120000"/>
              </a:lnSpc>
              <a:spcBef>
                <a:spcPts val="949"/>
              </a:spcBef>
            </a:pPr>
            <a:r>
              <a:rPr lang="en-US" sz="1350" dirty="0" smtClean="0"/>
              <a:t>Due to behavioral requirements and stimulus properties, we suspect that the true face processing scheme is moderately modular – containing patches highly specialized/trained for faces but not formally gated and thus adaptable to visual experience</a:t>
            </a:r>
          </a:p>
        </p:txBody>
      </p:sp>
      <p:pic>
        <p:nvPicPr>
          <p:cNvPr id="6" name="Screen Shot 2017-04-29 at 2.39.23 PM.png"/>
          <p:cNvPicPr>
            <a:picLocks noChangeAspect="1"/>
          </p:cNvPicPr>
          <p:nvPr/>
        </p:nvPicPr>
        <p:blipFill>
          <a:blip r:embed="rId2">
            <a:extLst/>
          </a:blip>
          <a:srcRect t="249" b="249"/>
          <a:stretch>
            <a:fillRect/>
          </a:stretch>
        </p:blipFill>
        <p:spPr>
          <a:xfrm>
            <a:off x="198392" y="4720837"/>
            <a:ext cx="1190343" cy="338853"/>
          </a:xfrm>
          <a:prstGeom prst="rect">
            <a:avLst/>
          </a:prstGeom>
          <a:ln w="12700">
            <a:miter lim="400000"/>
          </a:ln>
        </p:spPr>
      </p:pic>
      <p:pic>
        <p:nvPicPr>
          <p:cNvPr id="7" name="pasted-image.tiff"/>
          <p:cNvPicPr>
            <a:picLocks noChangeAspect="1"/>
          </p:cNvPicPr>
          <p:nvPr/>
        </p:nvPicPr>
        <p:blipFill>
          <a:blip r:embed="rId3">
            <a:extLst/>
          </a:blip>
          <a:stretch>
            <a:fillRect/>
          </a:stretch>
        </p:blipFill>
        <p:spPr>
          <a:xfrm>
            <a:off x="7744635" y="4634567"/>
            <a:ext cx="1190343" cy="425123"/>
          </a:xfrm>
          <a:prstGeom prst="rect">
            <a:avLst/>
          </a:prstGeom>
          <a:ln w="12700">
            <a:miter lim="400000"/>
          </a:ln>
        </p:spPr>
      </p:pic>
    </p:spTree>
    <p:extLst>
      <p:ext uri="{BB962C8B-B14F-4D97-AF65-F5344CB8AC3E}">
        <p14:creationId xmlns:p14="http://schemas.microsoft.com/office/powerpoint/2010/main" val="116429193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5"/>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6846" y="0"/>
            <a:ext cx="5518547" cy="1145232"/>
          </a:xfrm>
        </p:spPr>
        <p:txBody>
          <a:bodyPr/>
          <a:lstStyle/>
          <a:p>
            <a:r>
              <a:rPr lang="en-US" dirty="0" smtClean="0"/>
              <a:t>Acknowledgments</a:t>
            </a:r>
            <a:endParaRPr lang="en-US" dirty="0"/>
          </a:p>
        </p:txBody>
      </p:sp>
      <p:pic>
        <p:nvPicPr>
          <p:cNvPr id="4" name="pasted-image.tiff"/>
          <p:cNvPicPr>
            <a:picLocks noChangeAspect="1"/>
          </p:cNvPicPr>
          <p:nvPr/>
        </p:nvPicPr>
        <p:blipFill>
          <a:blip r:embed="rId2">
            <a:extLst/>
          </a:blip>
          <a:stretch>
            <a:fillRect/>
          </a:stretch>
        </p:blipFill>
        <p:spPr>
          <a:xfrm>
            <a:off x="5488636" y="1682246"/>
            <a:ext cx="2103162" cy="751130"/>
          </a:xfrm>
          <a:prstGeom prst="rect">
            <a:avLst/>
          </a:prstGeom>
          <a:ln w="12700">
            <a:miter lim="400000"/>
          </a:ln>
        </p:spPr>
      </p:pic>
      <p:sp>
        <p:nvSpPr>
          <p:cNvPr id="5" name="Shape 251"/>
          <p:cNvSpPr txBox="1">
            <a:spLocks/>
          </p:cNvSpPr>
          <p:nvPr/>
        </p:nvSpPr>
        <p:spPr>
          <a:xfrm>
            <a:off x="1203800" y="741387"/>
            <a:ext cx="5336417" cy="2632849"/>
          </a:xfrm>
          <a:prstGeom prst="rect">
            <a:avLst/>
          </a:prstGeom>
          <a:ln w="12700">
            <a:miter lim="400000"/>
          </a:ln>
          <a:extLst>
            <a:ext uri="{C572A759-6A51-4108-AA02-DFA0A04FC94B}">
              <ma14:wrappingTextBoxFlag xmlns:ma14="http://schemas.microsoft.com/office/mac/drawingml/2011/main" val="1"/>
            </a:ext>
          </a:extLst>
        </p:spPr>
        <p:txBody>
          <a:bodyPr lIns="26789" tIns="26789" rIns="26789" bIns="26789" anchor="ctr">
            <a:noAutofit/>
          </a:bodyPr>
          <a:lstStyle>
            <a:lvl1pPr marL="0" marR="0" indent="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1pPr>
            <a:lvl2pPr marL="0" marR="0" indent="228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2pPr>
            <a:lvl3pPr marL="0" marR="0" indent="457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3pPr>
            <a:lvl4pPr marL="0" marR="0" indent="685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4pPr>
            <a:lvl5pPr marL="0" marR="0" indent="9144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5pPr>
            <a:lvl6pPr marL="0" marR="0" indent="11430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6pPr>
            <a:lvl7pPr marL="0" marR="0" indent="13716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7pPr>
            <a:lvl8pPr marL="0" marR="0" indent="16002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8pPr>
            <a:lvl9pPr marL="0" marR="0" indent="1828800" algn="ctr" defTabSz="584200" rtl="0" latinLnBrk="0">
              <a:lnSpc>
                <a:spcPct val="100000"/>
              </a:lnSpc>
              <a:spcBef>
                <a:spcPts val="0"/>
              </a:spcBef>
              <a:spcAft>
                <a:spcPts val="0"/>
              </a:spcAft>
              <a:buClrTx/>
              <a:buSzTx/>
              <a:buFontTx/>
              <a:buNone/>
              <a:tabLst/>
              <a:defRPr sz="5600" b="0" i="0" u="none" strike="noStrike" cap="none" spc="0" baseline="0">
                <a:ln>
                  <a:noFill/>
                </a:ln>
                <a:solidFill>
                  <a:srgbClr val="000000"/>
                </a:solidFill>
                <a:uFillTx/>
                <a:latin typeface="+mn-lt"/>
                <a:ea typeface="+mn-ea"/>
                <a:cs typeface="+mn-cs"/>
                <a:sym typeface="Helvetica"/>
              </a:defRPr>
            </a:lvl9pPr>
          </a:lstStyle>
          <a:p>
            <a:pPr marL="234385" lvl="1" indent="0" algn="l" hangingPunct="1">
              <a:spcBef>
                <a:spcPts val="1055"/>
              </a:spcBef>
            </a:pPr>
            <a:endParaRPr lang="en-US" sz="1687" dirty="0">
              <a:latin typeface="Helvetica Light" charset="0"/>
              <a:ea typeface="Helvetica Light" charset="0"/>
              <a:cs typeface="Helvetica Light" charset="0"/>
            </a:endParaRPr>
          </a:p>
        </p:txBody>
      </p:sp>
      <p:pic>
        <p:nvPicPr>
          <p:cNvPr id="6" name="Screen Shot 2017-04-29 at 2.39.23 PM.png"/>
          <p:cNvPicPr>
            <a:picLocks noChangeAspect="1"/>
          </p:cNvPicPr>
          <p:nvPr/>
        </p:nvPicPr>
        <p:blipFill>
          <a:blip r:embed="rId3">
            <a:extLst/>
          </a:blip>
          <a:srcRect t="249" b="249"/>
          <a:stretch>
            <a:fillRect/>
          </a:stretch>
        </p:blipFill>
        <p:spPr>
          <a:xfrm>
            <a:off x="1502132" y="1739371"/>
            <a:ext cx="2932878" cy="636882"/>
          </a:xfrm>
          <a:prstGeom prst="rect">
            <a:avLst/>
          </a:prstGeom>
          <a:ln w="12700">
            <a:miter lim="400000"/>
          </a:ln>
        </p:spPr>
      </p:pic>
      <p:sp>
        <p:nvSpPr>
          <p:cNvPr id="7" name="TextBox 6"/>
          <p:cNvSpPr txBox="1"/>
          <p:nvPr/>
        </p:nvSpPr>
        <p:spPr>
          <a:xfrm>
            <a:off x="1502132" y="2679987"/>
            <a:ext cx="2640062" cy="7354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476" dirty="0"/>
              <a:t>Michael J. </a:t>
            </a:r>
            <a:r>
              <a:rPr lang="en-US" sz="1476" dirty="0" err="1"/>
              <a:t>Tarr</a:t>
            </a:r>
            <a:endParaRPr lang="en-US" sz="1476" dirty="0"/>
          </a:p>
          <a:p>
            <a:pPr defTabSz="308049"/>
            <a:r>
              <a:rPr lang="en-US" sz="1476" dirty="0"/>
              <a:t>Elissa </a:t>
            </a:r>
            <a:r>
              <a:rPr lang="en-US" sz="1476" dirty="0" err="1"/>
              <a:t>Aminoff</a:t>
            </a:r>
            <a:endParaRPr lang="en-US" sz="1476" dirty="0"/>
          </a:p>
          <a:p>
            <a:pPr defTabSz="308049"/>
            <a:r>
              <a:rPr lang="en-US" sz="1476" dirty="0"/>
              <a:t>Ying Yang</a:t>
            </a:r>
          </a:p>
        </p:txBody>
      </p:sp>
      <p:sp>
        <p:nvSpPr>
          <p:cNvPr id="9" name="TextBox 8"/>
          <p:cNvSpPr txBox="1"/>
          <p:nvPr/>
        </p:nvSpPr>
        <p:spPr>
          <a:xfrm>
            <a:off x="5345446" y="2793544"/>
            <a:ext cx="2640062" cy="508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r>
              <a:rPr lang="en-US" sz="1476" dirty="0"/>
              <a:t>Rosie A. Cowell</a:t>
            </a:r>
          </a:p>
          <a:p>
            <a:pPr defTabSz="308049"/>
            <a:r>
              <a:rPr lang="en-US" sz="1476" dirty="0"/>
              <a:t>David E. </a:t>
            </a:r>
            <a:r>
              <a:rPr lang="en-US" sz="1476" dirty="0" smtClean="0"/>
              <a:t>Huber</a:t>
            </a:r>
            <a:endParaRPr lang="en-US" sz="1476" dirty="0"/>
          </a:p>
        </p:txBody>
      </p:sp>
    </p:spTree>
    <p:extLst>
      <p:ext uri="{BB962C8B-B14F-4D97-AF65-F5344CB8AC3E}">
        <p14:creationId xmlns:p14="http://schemas.microsoft.com/office/powerpoint/2010/main" val="802799709"/>
      </p:ext>
    </p:extLst>
  </p:cSld>
  <p:clrMapOvr>
    <a:masterClrMapping/>
  </p:clrMapOvr>
  <p:transition spd="med"/>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414" y="158819"/>
            <a:ext cx="8396358" cy="662718"/>
          </a:xfrm>
        </p:spPr>
        <p:txBody>
          <a:bodyPr>
            <a:normAutofit fontScale="90000"/>
          </a:bodyPr>
          <a:lstStyle/>
          <a:p>
            <a:pPr>
              <a:lnSpc>
                <a:spcPct val="120000"/>
              </a:lnSpc>
              <a:spcBef>
                <a:spcPts val="949"/>
              </a:spcBef>
            </a:pPr>
            <a:r>
              <a:rPr lang="en-US" sz="2400" dirty="0" smtClean="0">
                <a:latin typeface="+mj-lt"/>
              </a:rPr>
              <a:t>Discussion: the origins of </a:t>
            </a:r>
            <a:r>
              <a:rPr lang="en-US" sz="2400" dirty="0">
                <a:latin typeface="+mj-lt"/>
              </a:rPr>
              <a:t>functional </a:t>
            </a:r>
            <a:r>
              <a:rPr lang="en-US" sz="2400" dirty="0" smtClean="0">
                <a:latin typeface="+mj-lt"/>
              </a:rPr>
              <a:t>localization of </a:t>
            </a:r>
            <a:r>
              <a:rPr lang="en-US" sz="2400" dirty="0">
                <a:latin typeface="+mj-lt"/>
              </a:rPr>
              <a:t>face </a:t>
            </a:r>
            <a:r>
              <a:rPr lang="en-US" sz="2400" dirty="0" smtClean="0">
                <a:latin typeface="+mj-lt"/>
              </a:rPr>
              <a:t>processing</a:t>
            </a:r>
            <a:endParaRPr lang="en-US" sz="2400" dirty="0">
              <a:latin typeface="+mj-lt"/>
            </a:endParaRPr>
          </a:p>
        </p:txBody>
      </p:sp>
      <p:sp>
        <p:nvSpPr>
          <p:cNvPr id="3" name="Text Placeholder 2"/>
          <p:cNvSpPr>
            <a:spLocks noGrp="1"/>
          </p:cNvSpPr>
          <p:nvPr>
            <p:ph type="body" idx="1"/>
          </p:nvPr>
        </p:nvSpPr>
        <p:spPr>
          <a:xfrm>
            <a:off x="198392" y="1102561"/>
            <a:ext cx="8605380" cy="3005893"/>
          </a:xfrm>
        </p:spPr>
        <p:txBody>
          <a:bodyPr>
            <a:noAutofit/>
          </a:bodyPr>
          <a:lstStyle/>
          <a:p>
            <a:pPr lvl="1">
              <a:lnSpc>
                <a:spcPct val="120000"/>
              </a:lnSpc>
              <a:spcBef>
                <a:spcPts val="475"/>
              </a:spcBef>
            </a:pPr>
            <a:r>
              <a:rPr lang="en-US" sz="1300" dirty="0" smtClean="0"/>
              <a:t>Self-organizing principles lead to face-selectivity based on within-category feature similarity alone </a:t>
            </a:r>
            <a:br>
              <a:rPr lang="en-US" sz="1300" dirty="0" smtClean="0"/>
            </a:br>
            <a:r>
              <a:rPr lang="en-US" sz="1300" dirty="0" smtClean="0"/>
              <a:t>(</a:t>
            </a:r>
            <a:r>
              <a:rPr lang="en-US" sz="1300" dirty="0"/>
              <a:t>Cowell &amp; Cottrell, 2013)</a:t>
            </a:r>
          </a:p>
          <a:p>
            <a:pPr lvl="1">
              <a:lnSpc>
                <a:spcPct val="120000"/>
              </a:lnSpc>
              <a:spcBef>
                <a:spcPts val="475"/>
              </a:spcBef>
            </a:pPr>
            <a:r>
              <a:rPr lang="en-US" sz="1300" dirty="0" smtClean="0"/>
              <a:t>Innate face looking preference </a:t>
            </a:r>
            <a:r>
              <a:rPr lang="en-US" sz="1300" dirty="0"/>
              <a:t>(e.g. Johnson et. al, </a:t>
            </a:r>
            <a:r>
              <a:rPr lang="en-US" sz="1300" dirty="0" smtClean="0"/>
              <a:t>1991; Reid et. al, 2017) creates </a:t>
            </a:r>
            <a:r>
              <a:rPr lang="en-US" sz="1300" dirty="0"/>
              <a:t>input </a:t>
            </a:r>
            <a:r>
              <a:rPr lang="en-US" sz="1300" dirty="0" smtClean="0"/>
              <a:t>bias, causing </a:t>
            </a:r>
            <a:r>
              <a:rPr lang="en-US" sz="1300" dirty="0"/>
              <a:t>greater tuning to </a:t>
            </a:r>
            <a:r>
              <a:rPr lang="en-US" sz="1300" dirty="0" smtClean="0"/>
              <a:t>faces. This preference may be mediated by innate subcortical circuitry (Johnson, 2005).</a:t>
            </a:r>
            <a:endParaRPr lang="en-US" sz="1300" dirty="0"/>
          </a:p>
          <a:p>
            <a:pPr lvl="1">
              <a:lnSpc>
                <a:spcPct val="120000"/>
              </a:lnSpc>
              <a:spcBef>
                <a:spcPts val="475"/>
              </a:spcBef>
            </a:pPr>
            <a:r>
              <a:rPr lang="en-US" sz="1300" dirty="0"/>
              <a:t>Regularization over connection length leads to </a:t>
            </a:r>
            <a:r>
              <a:rPr lang="en-US" sz="1300" dirty="0" smtClean="0"/>
              <a:t>greater modularization </a:t>
            </a:r>
            <a:br>
              <a:rPr lang="en-US" sz="1300" dirty="0" smtClean="0"/>
            </a:br>
            <a:r>
              <a:rPr lang="en-US" sz="1300" dirty="0" smtClean="0"/>
              <a:t>(</a:t>
            </a:r>
            <a:r>
              <a:rPr lang="en-US" sz="1300" dirty="0" err="1" smtClean="0"/>
              <a:t>Clune</a:t>
            </a:r>
            <a:r>
              <a:rPr lang="en-US" sz="1300" dirty="0"/>
              <a:t>, </a:t>
            </a:r>
            <a:r>
              <a:rPr lang="en-US" sz="1300" dirty="0" err="1"/>
              <a:t>Mouret</a:t>
            </a:r>
            <a:r>
              <a:rPr lang="en-US" sz="1300" dirty="0"/>
              <a:t>, </a:t>
            </a:r>
            <a:r>
              <a:rPr lang="en-US" sz="1300" dirty="0" smtClean="0"/>
              <a:t>Lipson, </a:t>
            </a:r>
            <a:r>
              <a:rPr lang="en-US" sz="1300" dirty="0"/>
              <a:t>2013</a:t>
            </a:r>
            <a:r>
              <a:rPr lang="en-US" sz="1300" dirty="0" smtClean="0"/>
              <a:t>)</a:t>
            </a:r>
          </a:p>
          <a:p>
            <a:pPr lvl="1">
              <a:lnSpc>
                <a:spcPct val="120000"/>
              </a:lnSpc>
              <a:spcBef>
                <a:spcPts val="475"/>
              </a:spcBef>
            </a:pPr>
            <a:r>
              <a:rPr lang="en-US" sz="1300" dirty="0" smtClean="0"/>
              <a:t>Expertise </a:t>
            </a:r>
            <a:r>
              <a:rPr lang="en-US" sz="1300" dirty="0"/>
              <a:t>with individuating </a:t>
            </a:r>
            <a:r>
              <a:rPr lang="en-US" sz="1300" dirty="0" smtClean="0"/>
              <a:t>faces causes top-down refinement of face-selective circuitry </a:t>
            </a:r>
            <a:br>
              <a:rPr lang="en-US" sz="1300" dirty="0" smtClean="0"/>
            </a:br>
            <a:r>
              <a:rPr lang="en-US" sz="1300" dirty="0" smtClean="0"/>
              <a:t>(e.g. </a:t>
            </a:r>
            <a:r>
              <a:rPr lang="en-US" sz="1300" dirty="0" err="1" smtClean="0"/>
              <a:t>Tarr</a:t>
            </a:r>
            <a:r>
              <a:rPr lang="en-US" sz="1300" dirty="0" smtClean="0"/>
              <a:t> &amp; Gauthier, 2000)</a:t>
            </a:r>
            <a:endParaRPr lang="en-US" sz="1300" dirty="0"/>
          </a:p>
          <a:p>
            <a:pPr lvl="2">
              <a:lnSpc>
                <a:spcPct val="120000"/>
              </a:lnSpc>
              <a:spcBef>
                <a:spcPts val="475"/>
              </a:spcBef>
            </a:pPr>
            <a:r>
              <a:rPr lang="en-US" sz="1300" dirty="0"/>
              <a:t>Could be the basis of face </a:t>
            </a:r>
            <a:r>
              <a:rPr lang="en-US" sz="1300" dirty="0" smtClean="0"/>
              <a:t>specialization, </a:t>
            </a:r>
            <a:r>
              <a:rPr lang="en-US" sz="1300" dirty="0"/>
              <a:t>or face-specialization could be the basis of other categories of expertise eliciting high activation in FFA (e.g. birds, </a:t>
            </a:r>
            <a:r>
              <a:rPr lang="en-US" sz="1300" dirty="0" err="1"/>
              <a:t>greebles</a:t>
            </a:r>
            <a:r>
              <a:rPr lang="en-US" sz="1300" dirty="0"/>
              <a:t>, </a:t>
            </a:r>
            <a:r>
              <a:rPr lang="en-US" sz="1300" dirty="0" smtClean="0"/>
              <a:t>cars)</a:t>
            </a:r>
            <a:endParaRPr lang="en-US" sz="1300" dirty="0"/>
          </a:p>
          <a:p>
            <a:pPr lvl="3">
              <a:lnSpc>
                <a:spcPct val="120000"/>
              </a:lnSpc>
              <a:spcBef>
                <a:spcPts val="475"/>
              </a:spcBef>
            </a:pPr>
            <a:r>
              <a:rPr lang="en-US" sz="1300" dirty="0"/>
              <a:t>Finer-grained representations developed for face recognition may be usefully coopted for other face-like categories requiring </a:t>
            </a:r>
            <a:r>
              <a:rPr lang="en-US" sz="1300" dirty="0" smtClean="0"/>
              <a:t>expertise</a:t>
            </a:r>
          </a:p>
          <a:p>
            <a:pPr lvl="1">
              <a:lnSpc>
                <a:spcPct val="120000"/>
              </a:lnSpc>
              <a:spcBef>
                <a:spcPts val="475"/>
              </a:spcBef>
            </a:pPr>
            <a:r>
              <a:rPr lang="en-US" sz="1300" dirty="0" smtClean="0"/>
              <a:t>Next steps – build models to test the behavioral and “</a:t>
            </a:r>
            <a:r>
              <a:rPr lang="en-US" sz="1300" dirty="0" err="1" smtClean="0"/>
              <a:t>neuroscientific</a:t>
            </a:r>
            <a:r>
              <a:rPr lang="en-US" sz="1300" dirty="0" smtClean="0"/>
              <a:t>” effects of these various factors</a:t>
            </a:r>
          </a:p>
        </p:txBody>
      </p:sp>
      <p:pic>
        <p:nvPicPr>
          <p:cNvPr id="6" name="Screen Shot 2017-04-29 at 2.39.23 PM.png"/>
          <p:cNvPicPr>
            <a:picLocks noChangeAspect="1"/>
          </p:cNvPicPr>
          <p:nvPr/>
        </p:nvPicPr>
        <p:blipFill>
          <a:blip r:embed="rId2">
            <a:extLst/>
          </a:blip>
          <a:srcRect t="249" b="249"/>
          <a:stretch>
            <a:fillRect/>
          </a:stretch>
        </p:blipFill>
        <p:spPr>
          <a:xfrm>
            <a:off x="198392" y="4720837"/>
            <a:ext cx="1190343" cy="338853"/>
          </a:xfrm>
          <a:prstGeom prst="rect">
            <a:avLst/>
          </a:prstGeom>
          <a:ln w="12700">
            <a:miter lim="400000"/>
          </a:ln>
        </p:spPr>
      </p:pic>
      <p:pic>
        <p:nvPicPr>
          <p:cNvPr id="7" name="pasted-image.tiff"/>
          <p:cNvPicPr>
            <a:picLocks noChangeAspect="1"/>
          </p:cNvPicPr>
          <p:nvPr/>
        </p:nvPicPr>
        <p:blipFill>
          <a:blip r:embed="rId3">
            <a:extLst/>
          </a:blip>
          <a:stretch>
            <a:fillRect/>
          </a:stretch>
        </p:blipFill>
        <p:spPr>
          <a:xfrm>
            <a:off x="7744635" y="4634567"/>
            <a:ext cx="1190343" cy="425123"/>
          </a:xfrm>
          <a:prstGeom prst="rect">
            <a:avLst/>
          </a:prstGeom>
          <a:ln w="12700">
            <a:miter lim="400000"/>
          </a:ln>
        </p:spPr>
      </p:pic>
    </p:spTree>
    <p:extLst>
      <p:ext uri="{BB962C8B-B14F-4D97-AF65-F5344CB8AC3E}">
        <p14:creationId xmlns:p14="http://schemas.microsoft.com/office/powerpoint/2010/main" val="8413623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5"/>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5" name="Shape 325"/>
          <p:cNvSpPr>
            <a:spLocks noGrp="1"/>
          </p:cNvSpPr>
          <p:nvPr>
            <p:ph type="title"/>
          </p:nvPr>
        </p:nvSpPr>
        <p:spPr>
          <a:xfrm>
            <a:off x="1645295" y="84385"/>
            <a:ext cx="5853410" cy="570814"/>
          </a:xfrm>
          <a:prstGeom prst="rect">
            <a:avLst/>
          </a:prstGeom>
        </p:spPr>
        <p:txBody>
          <a:bodyPr/>
          <a:lstStyle>
            <a:lvl1pPr>
              <a:defRPr sz="5400"/>
            </a:lvl1pPr>
          </a:lstStyle>
          <a:p>
            <a:r>
              <a:rPr sz="2320" dirty="0"/>
              <a:t>References</a:t>
            </a:r>
            <a:endParaRPr dirty="0"/>
          </a:p>
        </p:txBody>
      </p:sp>
      <p:sp>
        <p:nvSpPr>
          <p:cNvPr id="326" name="Shape 326"/>
          <p:cNvSpPr>
            <a:spLocks noGrp="1"/>
          </p:cNvSpPr>
          <p:nvPr>
            <p:ph type="body" idx="1"/>
          </p:nvPr>
        </p:nvSpPr>
        <p:spPr>
          <a:xfrm>
            <a:off x="397564" y="459775"/>
            <a:ext cx="8468139" cy="4597750"/>
          </a:xfrm>
          <a:prstGeom prst="rect">
            <a:avLst/>
          </a:prstGeom>
        </p:spPr>
        <p:txBody>
          <a:bodyPr>
            <a:noAutofit/>
          </a:bodyPr>
          <a:lstStyle/>
          <a:p>
            <a:pPr marL="93754" indent="-93754" defTabSz="123219">
              <a:spcBef>
                <a:spcPts val="316"/>
              </a:spcBef>
              <a:defRPr sz="1280"/>
            </a:pPr>
            <a:r>
              <a:rPr sz="700" dirty="0"/>
              <a:t>Krizhevsky, A., Sutskever, I., &amp; Hinton, G. E. (2012). ImageNet Classification with Deep Convolutional Neural Networks. Advances In Neural Information Processing Systems, 1–9. https://doi.org/http://dx.doi.org/10.1016/j.protcy.2014.09.007</a:t>
            </a:r>
          </a:p>
          <a:p>
            <a:pPr marL="93754" indent="-93754" defTabSz="123219">
              <a:spcBef>
                <a:spcPts val="316"/>
              </a:spcBef>
              <a:defRPr sz="1280"/>
            </a:pPr>
            <a:r>
              <a:rPr sz="700" dirty="0"/>
              <a:t>Spiridon, M., &amp; Kanwisher, N. (2002). How distributed is visual category information in human occipito-temporal cortex? An fMRI study. Neuron, 35(6), 1157–1165. https://doi.org/10.1016/S0896-6273(02)00877-2</a:t>
            </a:r>
          </a:p>
          <a:p>
            <a:pPr marL="93754" indent="-93754" defTabSz="123219">
              <a:spcBef>
                <a:spcPts val="316"/>
              </a:spcBef>
              <a:defRPr sz="1280"/>
            </a:pPr>
            <a:r>
              <a:rPr sz="700" dirty="0"/>
              <a:t>Haxby, J. V, Gobbini, M. I., Furey, M. L., Ishai, A., Schouten, J. L., &amp; Pietrini, P. (2001). Distributed and overlapping representations of faces and objects in ventral temporal cortex. Science, 293(September), 2425–2430. </a:t>
            </a:r>
            <a:r>
              <a:rPr sz="700" u="sng" dirty="0">
                <a:hlinkClick r:id="rId3"/>
              </a:rPr>
              <a:t>https://doi.org/10.1126/science.1063736</a:t>
            </a:r>
          </a:p>
          <a:p>
            <a:pPr marL="93754" indent="-93754" defTabSz="123219">
              <a:spcBef>
                <a:spcPts val="316"/>
              </a:spcBef>
              <a:defRPr sz="1280"/>
            </a:pPr>
            <a:r>
              <a:rPr sz="700" dirty="0"/>
              <a:t>Kanwisher, N., McDermott, J., &amp; Chun, M. M. (1997). The fusiform face area: a module in human extrastriate cortex specialized for face perception. The Journal of Neuroscience : The Official Journal of the Society for Neuroscience, 17(11), 4302–11. </a:t>
            </a:r>
            <a:r>
              <a:rPr sz="700" u="sng" dirty="0">
                <a:hlinkClick r:id="rId4"/>
              </a:rPr>
              <a:t>https://doi.org/10.1098/Rstb.2006.1934</a:t>
            </a:r>
          </a:p>
          <a:p>
            <a:pPr marL="93754" indent="-93754" defTabSz="123219">
              <a:spcBef>
                <a:spcPts val="316"/>
              </a:spcBef>
              <a:defRPr sz="1280"/>
            </a:pPr>
            <a:r>
              <a:rPr sz="700" dirty="0"/>
              <a:t>Vedaldi, A., &amp; Lenc, K. (2015). MatConvNet. Proceedings of the 23rd ACM International Conference on Multimedia - MM ’15, 689–692. </a:t>
            </a:r>
            <a:r>
              <a:rPr sz="700" u="sng" dirty="0">
                <a:hlinkClick r:id="rId5"/>
              </a:rPr>
              <a:t>https://doi.org/10.1145/2733373.2807412</a:t>
            </a:r>
          </a:p>
          <a:p>
            <a:pPr marL="93754" indent="-93754" defTabSz="123219">
              <a:spcBef>
                <a:spcPts val="316"/>
              </a:spcBef>
              <a:defRPr sz="1280"/>
            </a:pPr>
            <a:r>
              <a:rPr sz="700" dirty="0"/>
              <a:t>Nguyen, M. N., Nishimaru, H., Matsumoto, J., Le, Q. Van, &amp; Hori, E. (2016). Population Coding of Facial Information in the Monkey Superior Colliculus and Pulvinar, 10(December). https://doi.org/10.3389/fnins.2016.00583</a:t>
            </a:r>
          </a:p>
          <a:p>
            <a:pPr marL="93754" indent="-93754" defTabSz="123219">
              <a:spcBef>
                <a:spcPts val="316"/>
              </a:spcBef>
              <a:defRPr sz="1280"/>
            </a:pPr>
            <a:r>
              <a:rPr sz="700" dirty="0"/>
              <a:t>Grimaldi, P., Saleem, K. S., Tsao, D., Grimaldi, P., Saleem, K. S., &amp; Tsao, D. (2016). Anatomical Connections of the Functionally Defined “‘ Face Patches ’” in the Macaque Monkey Article Anatomical Connections of the Functionally Defined “‘ Face Patches ’” in the Macaque Monkey. Neuron, 90(6), 1325–1342. https://doi.org/10.1016/j.neuron.2016.05.009</a:t>
            </a:r>
          </a:p>
          <a:p>
            <a:pPr marL="93754" indent="-93754" defTabSz="123219">
              <a:spcBef>
                <a:spcPts val="316"/>
              </a:spcBef>
              <a:defRPr sz="1280"/>
            </a:pPr>
            <a:r>
              <a:rPr sz="700" dirty="0"/>
              <a:t>Chang, L., &amp; Tsao, D. Y. (2017). The Code for Facial Identity in the Primate Brain. Cell, 169(6), 1013–1020.e14. https://doi.org/10.1016/j.cell.2017.05.011</a:t>
            </a:r>
          </a:p>
          <a:p>
            <a:pPr marL="93754" indent="-93754" defTabSz="123219">
              <a:spcBef>
                <a:spcPts val="316"/>
              </a:spcBef>
              <a:defRPr sz="1280"/>
            </a:pPr>
            <a:r>
              <a:rPr sz="700" dirty="0"/>
              <a:t>Meyers, E. M., Borzello, M., Freiwald, W. A., &amp; Tsao, D. (2015). Intelligent Information Loss: The Coding of Facial Identity, Head Pose, and Non-Face Information in the Macaque Face Patch System. Journal of Neuroscience, 35(18), 7069–7081. https://doi.org/10.1523/JNEUROSCI.3086-14.2015</a:t>
            </a:r>
          </a:p>
          <a:p>
            <a:pPr marL="93754" indent="-93754" defTabSz="123219">
              <a:spcBef>
                <a:spcPts val="316"/>
              </a:spcBef>
              <a:defRPr sz="1280"/>
            </a:pPr>
            <a:r>
              <a:rPr sz="700" dirty="0"/>
              <a:t>Hanson, S. J., &amp; Schmidt, A. (2011). High-resolution imaging of the fusiform face area (FFA) using multivariate non-linear classifiers shows diagnosticity for non-face categories. NeuroImage, 54(2), 1715–1734. </a:t>
            </a:r>
            <a:r>
              <a:rPr sz="700" u="sng" dirty="0">
                <a:hlinkClick r:id="rId6"/>
              </a:rPr>
              <a:t>https://doi.org/10.1016/j.neuroimage.2010.08.028</a:t>
            </a:r>
          </a:p>
          <a:p>
            <a:pPr marL="93754" indent="-93754" defTabSz="123219">
              <a:spcBef>
                <a:spcPts val="316"/>
              </a:spcBef>
              <a:defRPr sz="1280"/>
            </a:pPr>
            <a:r>
              <a:rPr sz="700" dirty="0"/>
              <a:t>Kanwisher, N. (2010). Functional specificity in the human brain: a window into the functional architecture of the mind. Proceedings of the National Academy of Sciences of the United States of America, 107(25), 11163–11170. </a:t>
            </a:r>
            <a:r>
              <a:rPr sz="700" dirty="0">
                <a:hlinkClick r:id="rId7"/>
              </a:rPr>
              <a:t>https://doi.org/10.1073/pnas.1005062107</a:t>
            </a:r>
            <a:endParaRPr lang="en-US" sz="700" dirty="0"/>
          </a:p>
          <a:p>
            <a:pPr marL="93754" indent="-93754" defTabSz="123219">
              <a:spcBef>
                <a:spcPts val="316"/>
              </a:spcBef>
              <a:defRPr sz="1280"/>
            </a:pPr>
            <a:r>
              <a:rPr lang="en-US" sz="700" dirty="0" err="1"/>
              <a:t>Tsao</a:t>
            </a:r>
            <a:r>
              <a:rPr lang="en-US" sz="700" dirty="0"/>
              <a:t>, D. Y., &amp; Livingstone, M. S. (2008). Mechanisms of Face Perception. Annual Reviews Neuroscience, 31, 411–37. https://</a:t>
            </a:r>
            <a:r>
              <a:rPr lang="en-US" sz="700" dirty="0" err="1"/>
              <a:t>doi.org</a:t>
            </a:r>
            <a:r>
              <a:rPr lang="en-US" sz="700" dirty="0"/>
              <a:t>/10.1146/annurev.neuro.30.051606.094238</a:t>
            </a:r>
          </a:p>
          <a:p>
            <a:pPr marL="93754" indent="-93754" defTabSz="123219">
              <a:spcBef>
                <a:spcPts val="316"/>
              </a:spcBef>
              <a:defRPr sz="1280"/>
            </a:pPr>
            <a:r>
              <a:rPr lang="en-US" sz="700" dirty="0"/>
              <a:t>Chang, L., &amp; </a:t>
            </a:r>
            <a:r>
              <a:rPr lang="en-US" sz="700" dirty="0" err="1"/>
              <a:t>Tsao</a:t>
            </a:r>
            <a:r>
              <a:rPr lang="en-US" sz="700" dirty="0"/>
              <a:t>, D. Y. (2017). The Code for Facial Identity in the Primate Brain. Cell, 169(6), 1013–1020.e14. https://</a:t>
            </a:r>
            <a:r>
              <a:rPr lang="en-US" sz="700" dirty="0" err="1"/>
              <a:t>doi.org</a:t>
            </a:r>
            <a:r>
              <a:rPr lang="en-US" sz="700" dirty="0"/>
              <a:t>/10.1016/j.cell.2017.05.011</a:t>
            </a:r>
          </a:p>
          <a:p>
            <a:pPr marL="93754" indent="-93754" defTabSz="123219">
              <a:spcBef>
                <a:spcPts val="316"/>
              </a:spcBef>
              <a:defRPr sz="1280"/>
            </a:pPr>
            <a:r>
              <a:rPr lang="en-US" sz="700" dirty="0" err="1"/>
              <a:t>Grimaldi</a:t>
            </a:r>
            <a:r>
              <a:rPr lang="en-US" sz="700" dirty="0"/>
              <a:t>, P., </a:t>
            </a:r>
            <a:r>
              <a:rPr lang="en-US" sz="700" dirty="0" err="1"/>
              <a:t>Saleem</a:t>
            </a:r>
            <a:r>
              <a:rPr lang="en-US" sz="700" dirty="0"/>
              <a:t>, K. S., &amp; </a:t>
            </a:r>
            <a:r>
              <a:rPr lang="en-US" sz="700" dirty="0" err="1"/>
              <a:t>Tsao</a:t>
            </a:r>
            <a:r>
              <a:rPr lang="en-US" sz="700" dirty="0"/>
              <a:t>, D. (2016). Anatomical Connections of the Functionally Defined “‘ Face Patches ’” in the Macaque Monkey. </a:t>
            </a:r>
            <a:r>
              <a:rPr lang="en-US" sz="700" i="1" dirty="0"/>
              <a:t>Neuron</a:t>
            </a:r>
            <a:r>
              <a:rPr lang="en-US" sz="700" dirty="0"/>
              <a:t>, </a:t>
            </a:r>
            <a:r>
              <a:rPr lang="en-US" sz="700" i="1" dirty="0"/>
              <a:t>90</a:t>
            </a:r>
            <a:r>
              <a:rPr lang="en-US" sz="700" dirty="0"/>
              <a:t>(6), 1325–1342. https://</a:t>
            </a:r>
            <a:r>
              <a:rPr lang="en-US" sz="700" dirty="0" err="1"/>
              <a:t>doi.org</a:t>
            </a:r>
            <a:r>
              <a:rPr lang="en-US" sz="700" dirty="0"/>
              <a:t>/10.1016/j.neuron.2016.05.009</a:t>
            </a:r>
          </a:p>
          <a:p>
            <a:pPr marL="93754" indent="-93754" defTabSz="123219">
              <a:spcBef>
                <a:spcPts val="316"/>
              </a:spcBef>
              <a:defRPr sz="1280"/>
            </a:pPr>
            <a:r>
              <a:rPr lang="en-US" sz="700" dirty="0"/>
              <a:t>Meyers, E. M., </a:t>
            </a:r>
            <a:r>
              <a:rPr lang="en-US" sz="700" dirty="0" err="1"/>
              <a:t>Borzello</a:t>
            </a:r>
            <a:r>
              <a:rPr lang="en-US" sz="700" dirty="0"/>
              <a:t>, M., </a:t>
            </a:r>
            <a:r>
              <a:rPr lang="en-US" sz="700" dirty="0" err="1"/>
              <a:t>Freiwald</a:t>
            </a:r>
            <a:r>
              <a:rPr lang="en-US" sz="700" dirty="0"/>
              <a:t>, W. A., &amp; </a:t>
            </a:r>
            <a:r>
              <a:rPr lang="en-US" sz="700" dirty="0" err="1"/>
              <a:t>Tsao</a:t>
            </a:r>
            <a:r>
              <a:rPr lang="en-US" sz="700" dirty="0"/>
              <a:t>, D. (2015). Intelligent Information Loss: The Coding of Facial Identity, Head Pose, and Non-Face Information in the Macaque Face Patch System. </a:t>
            </a:r>
            <a:r>
              <a:rPr lang="en-US" sz="700" i="1" dirty="0"/>
              <a:t>Journal of Neuroscience</a:t>
            </a:r>
            <a:r>
              <a:rPr lang="en-US" sz="700" dirty="0"/>
              <a:t>, </a:t>
            </a:r>
            <a:r>
              <a:rPr lang="en-US" sz="700" i="1" dirty="0"/>
              <a:t>35</a:t>
            </a:r>
            <a:r>
              <a:rPr lang="en-US" sz="700" dirty="0"/>
              <a:t>(18), 7069–7081. </a:t>
            </a:r>
            <a:r>
              <a:rPr lang="en-US" sz="700" dirty="0">
                <a:hlinkClick r:id="rId8"/>
              </a:rPr>
              <a:t>https://doi.org/10.1523/JNEUROSCI.3086-14.2015</a:t>
            </a:r>
            <a:endParaRPr lang="en-US" sz="700" dirty="0"/>
          </a:p>
          <a:p>
            <a:pPr marL="93754" indent="-93754" defTabSz="123219">
              <a:spcBef>
                <a:spcPts val="316"/>
              </a:spcBef>
              <a:defRPr sz="1280"/>
            </a:pPr>
            <a:r>
              <a:rPr lang="en-US" sz="700" dirty="0"/>
              <a:t>Gauthier, I. (2017). The Quest for the FFA led to the Expertise Account of its Specialization. </a:t>
            </a:r>
            <a:r>
              <a:rPr lang="en-US" sz="700" i="1" dirty="0" err="1"/>
              <a:t>Arxiv.org</a:t>
            </a:r>
            <a:endParaRPr lang="en-US" sz="700" i="1" dirty="0"/>
          </a:p>
          <a:p>
            <a:pPr marL="93754" indent="-93754" defTabSz="123219">
              <a:spcBef>
                <a:spcPts val="316"/>
              </a:spcBef>
              <a:defRPr sz="1280"/>
            </a:pPr>
            <a:r>
              <a:rPr lang="en-US" sz="700" dirty="0"/>
              <a:t>Johnson, M. H., </a:t>
            </a:r>
            <a:r>
              <a:rPr lang="en-US" sz="700" dirty="0" err="1"/>
              <a:t>Dziurawiec</a:t>
            </a:r>
            <a:r>
              <a:rPr lang="en-US" sz="700" dirty="0"/>
              <a:t>, S., Ellis, H., &amp; Morton, J. (1991). Newborns’ preferential tracking of face-like stimuli and its subsequent decline. </a:t>
            </a:r>
            <a:r>
              <a:rPr lang="en-US" sz="700" i="1" dirty="0"/>
              <a:t>Cognition</a:t>
            </a:r>
            <a:r>
              <a:rPr lang="en-US" sz="700" dirty="0"/>
              <a:t>, </a:t>
            </a:r>
            <a:r>
              <a:rPr lang="en-US" sz="700" i="1" dirty="0"/>
              <a:t>40</a:t>
            </a:r>
            <a:r>
              <a:rPr lang="en-US" sz="700" dirty="0"/>
              <a:t>(1–2), 1–19. </a:t>
            </a:r>
            <a:r>
              <a:rPr lang="en-US" sz="700" dirty="0">
                <a:hlinkClick r:id="rId9"/>
              </a:rPr>
              <a:t>https://</a:t>
            </a:r>
            <a:r>
              <a:rPr lang="en-US" sz="700" dirty="0" smtClean="0">
                <a:hlinkClick r:id="rId9"/>
              </a:rPr>
              <a:t>doi.org/10.1016/0010-0277(91)90045-6</a:t>
            </a:r>
            <a:endParaRPr lang="en-US" sz="700" dirty="0" smtClean="0"/>
          </a:p>
          <a:p>
            <a:pPr marL="93754" indent="-93754" defTabSz="123219">
              <a:spcBef>
                <a:spcPts val="316"/>
              </a:spcBef>
              <a:defRPr sz="1280"/>
            </a:pPr>
            <a:r>
              <a:rPr lang="en-US" sz="700" dirty="0"/>
              <a:t>Reid, V. M., Dunn, K., Young, R. J., Amu, J., Donovan, T., </a:t>
            </a:r>
            <a:r>
              <a:rPr lang="en-US" sz="700" dirty="0" err="1"/>
              <a:t>Reissland</a:t>
            </a:r>
            <a:r>
              <a:rPr lang="en-US" sz="700" dirty="0"/>
              <a:t>, </a:t>
            </a:r>
            <a:r>
              <a:rPr lang="en-US" sz="700" dirty="0" smtClean="0"/>
              <a:t>N. </a:t>
            </a:r>
            <a:r>
              <a:rPr lang="en-US" sz="700" dirty="0"/>
              <a:t>(2017). The Human Fetus Preferentially Engages with Face-like Visual Stimuli. </a:t>
            </a:r>
            <a:r>
              <a:rPr lang="en-US" sz="700" i="1" dirty="0"/>
              <a:t>Current Biology</a:t>
            </a:r>
            <a:r>
              <a:rPr lang="en-US" sz="700" dirty="0"/>
              <a:t>, </a:t>
            </a:r>
            <a:r>
              <a:rPr lang="en-US" sz="700" i="1" dirty="0"/>
              <a:t>27</a:t>
            </a:r>
            <a:r>
              <a:rPr lang="en-US" sz="700" dirty="0"/>
              <a:t>(12), 1825–1828.e3. https://</a:t>
            </a:r>
            <a:r>
              <a:rPr lang="en-US" sz="700" dirty="0" err="1" smtClean="0"/>
              <a:t>doi.org</a:t>
            </a:r>
            <a:r>
              <a:rPr lang="en-US" sz="700" dirty="0" smtClean="0"/>
              <a:t>/10.1016/j.cub.2017.05.044</a:t>
            </a:r>
            <a:endParaRPr sz="700" dirty="0"/>
          </a:p>
          <a:p>
            <a:pPr marL="93754" indent="-93754" defTabSz="123219">
              <a:spcBef>
                <a:spcPts val="316"/>
              </a:spcBef>
              <a:defRPr sz="1280"/>
            </a:pPr>
            <a:r>
              <a:rPr sz="700" dirty="0"/>
              <a:t>Adit Deshpande’s GitHub: A Beginner's Guide To Understanding Convolutional Neural Networks </a:t>
            </a:r>
            <a:r>
              <a:rPr sz="700" u="sng" dirty="0">
                <a:hlinkClick r:id="rId10"/>
              </a:rPr>
              <a:t>https://adeshpande3.github.io/adeshpande3.github.io/A-Beginner%27s-Guide-To-Understanding-Convolutional-Neural-Networks</a:t>
            </a:r>
          </a:p>
        </p:txBody>
      </p:sp>
    </p:spTree>
  </p:cSld>
  <p:clrMapOvr>
    <a:masterClrMapping/>
  </p:clrMapOvr>
  <p:transition spd="slow"/>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3563" y="2312422"/>
            <a:ext cx="7358063" cy="1741289"/>
          </a:xfrm>
        </p:spPr>
        <p:txBody>
          <a:bodyPr>
            <a:normAutofit fontScale="90000"/>
          </a:bodyPr>
          <a:lstStyle/>
          <a:p>
            <a:r>
              <a:rPr lang="en-US" sz="3100" dirty="0" smtClean="0">
                <a:latin typeface="Helvetica Light" charset="0"/>
                <a:ea typeface="Helvetica Light" charset="0"/>
                <a:cs typeface="Helvetica Light" charset="0"/>
              </a:rPr>
              <a:t>Thanks!</a:t>
            </a:r>
            <a:r>
              <a:rPr lang="en-US" dirty="0" smtClean="0">
                <a:latin typeface="Helvetica Light" charset="0"/>
                <a:ea typeface="Helvetica Light" charset="0"/>
                <a:cs typeface="Helvetica Light" charset="0"/>
              </a:rPr>
              <a:t/>
            </a:r>
            <a:br>
              <a:rPr lang="en-US" dirty="0" smtClean="0">
                <a:latin typeface="Helvetica Light" charset="0"/>
                <a:ea typeface="Helvetica Light" charset="0"/>
                <a:cs typeface="Helvetica Light" charset="0"/>
              </a:rPr>
            </a:br>
            <a:r>
              <a:rPr lang="en-US" dirty="0">
                <a:latin typeface="Helvetica Light" charset="0"/>
                <a:ea typeface="Helvetica Light" charset="0"/>
                <a:cs typeface="Helvetica Light" charset="0"/>
              </a:rPr>
              <a:t/>
            </a:r>
            <a:br>
              <a:rPr lang="en-US" dirty="0">
                <a:latin typeface="Helvetica Light" charset="0"/>
                <a:ea typeface="Helvetica Light" charset="0"/>
                <a:cs typeface="Helvetica Light" charset="0"/>
              </a:rPr>
            </a:br>
            <a:r>
              <a:rPr lang="en-US" dirty="0" smtClean="0">
                <a:latin typeface="Helvetica Light" charset="0"/>
                <a:ea typeface="Helvetica Light" charset="0"/>
                <a:cs typeface="Helvetica Light" charset="0"/>
              </a:rPr>
              <a:t>Questions?</a:t>
            </a:r>
            <a:r>
              <a:rPr lang="en-US" dirty="0">
                <a:latin typeface="Helvetica Light" charset="0"/>
                <a:ea typeface="Helvetica Light" charset="0"/>
                <a:cs typeface="Helvetica Light" charset="0"/>
              </a:rPr>
              <a:t/>
            </a:r>
            <a:br>
              <a:rPr lang="en-US" dirty="0">
                <a:latin typeface="Helvetica Light" charset="0"/>
                <a:ea typeface="Helvetica Light" charset="0"/>
                <a:cs typeface="Helvetica Light" charset="0"/>
              </a:rPr>
            </a:br>
            <a:r>
              <a:rPr lang="en-US" dirty="0" smtClean="0">
                <a:latin typeface="Helvetica Light" charset="0"/>
                <a:ea typeface="Helvetica Light" charset="0"/>
                <a:cs typeface="Helvetica Light" charset="0"/>
              </a:rPr>
              <a:t/>
            </a:r>
            <a:br>
              <a:rPr lang="en-US" dirty="0" smtClean="0">
                <a:latin typeface="Helvetica Light" charset="0"/>
                <a:ea typeface="Helvetica Light" charset="0"/>
                <a:cs typeface="Helvetica Light" charset="0"/>
              </a:rPr>
            </a:br>
            <a:r>
              <a:rPr lang="en-US" dirty="0"/>
              <a:t/>
            </a:r>
            <a:br>
              <a:rPr lang="en-US" dirty="0"/>
            </a:br>
            <a:endParaRPr lang="en-US" dirty="0"/>
          </a:p>
        </p:txBody>
      </p:sp>
      <p:pic>
        <p:nvPicPr>
          <p:cNvPr id="4" name="Screen Shot 2017-04-29 at 2.39.23 PM.png"/>
          <p:cNvPicPr>
            <a:picLocks noChangeAspect="1"/>
          </p:cNvPicPr>
          <p:nvPr/>
        </p:nvPicPr>
        <p:blipFill>
          <a:blip r:embed="rId3">
            <a:extLst/>
          </a:blip>
          <a:srcRect t="249" b="249"/>
          <a:stretch>
            <a:fillRect/>
          </a:stretch>
        </p:blipFill>
        <p:spPr>
          <a:xfrm>
            <a:off x="198392" y="4720837"/>
            <a:ext cx="1190343" cy="338853"/>
          </a:xfrm>
          <a:prstGeom prst="rect">
            <a:avLst/>
          </a:prstGeom>
          <a:ln w="12700">
            <a:miter lim="400000"/>
          </a:ln>
        </p:spPr>
      </p:pic>
      <p:pic>
        <p:nvPicPr>
          <p:cNvPr id="5" name="pasted-image.tiff"/>
          <p:cNvPicPr>
            <a:picLocks noChangeAspect="1"/>
          </p:cNvPicPr>
          <p:nvPr/>
        </p:nvPicPr>
        <p:blipFill>
          <a:blip r:embed="rId4">
            <a:extLst/>
          </a:blip>
          <a:stretch>
            <a:fillRect/>
          </a:stretch>
        </p:blipFill>
        <p:spPr>
          <a:xfrm>
            <a:off x="7744635" y="4634567"/>
            <a:ext cx="1190343" cy="425123"/>
          </a:xfrm>
          <a:prstGeom prst="rect">
            <a:avLst/>
          </a:prstGeom>
          <a:ln w="12700">
            <a:miter lim="400000"/>
          </a:ln>
        </p:spPr>
      </p:pic>
    </p:spTree>
    <p:extLst>
      <p:ext uri="{BB962C8B-B14F-4D97-AF65-F5344CB8AC3E}">
        <p14:creationId xmlns:p14="http://schemas.microsoft.com/office/powerpoint/2010/main" val="457334987"/>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p:cNvSpPr>
          <p:nvPr>
            <p:ph type="title"/>
          </p:nvPr>
        </p:nvSpPr>
        <p:spPr>
          <a:xfrm>
            <a:off x="1988977" y="1365792"/>
            <a:ext cx="5336417" cy="2632849"/>
          </a:xfrm>
          <a:prstGeom prst="rect">
            <a:avLst/>
          </a:prstGeom>
        </p:spPr>
        <p:txBody>
          <a:bodyPr>
            <a:noAutofit/>
          </a:bodyPr>
          <a:lstStyle/>
          <a:p>
            <a:pPr marL="234385" lvl="1" indent="0" algn="l">
              <a:spcBef>
                <a:spcPts val="1055"/>
              </a:spcBef>
            </a:pPr>
            <a:r>
              <a:rPr lang="en-US" sz="1687" b="1" dirty="0">
                <a:latin typeface="Helvetica Light" charset="0"/>
                <a:ea typeface="Helvetica Light" charset="0"/>
                <a:cs typeface="Helvetica Light" charset="0"/>
              </a:rPr>
              <a:t>Big question for this </a:t>
            </a:r>
            <a:r>
              <a:rPr lang="en-US" sz="1687" b="1" dirty="0" smtClean="0">
                <a:latin typeface="Helvetica Light" charset="0"/>
                <a:ea typeface="Helvetica Light" charset="0"/>
                <a:cs typeface="Helvetica Light" charset="0"/>
              </a:rPr>
              <a:t>talk</a:t>
            </a:r>
            <a:r>
              <a:rPr lang="en-US" sz="1687" dirty="0" smtClean="0">
                <a:latin typeface="Helvetica Light" charset="0"/>
                <a:ea typeface="Helvetica Light" charset="0"/>
                <a:cs typeface="Helvetica Light" charset="0"/>
              </a:rPr>
              <a:t/>
            </a:r>
            <a:br>
              <a:rPr lang="en-US" sz="1687" dirty="0" smtClean="0">
                <a:latin typeface="Helvetica Light" charset="0"/>
                <a:ea typeface="Helvetica Light" charset="0"/>
                <a:cs typeface="Helvetica Light" charset="0"/>
              </a:rPr>
            </a:br>
            <a:r>
              <a:rPr lang="en-US" sz="1687" dirty="0">
                <a:latin typeface="Helvetica Light" charset="0"/>
                <a:ea typeface="Helvetica Light" charset="0"/>
                <a:cs typeface="Helvetica Light" charset="0"/>
              </a:rPr>
              <a:t/>
            </a:r>
            <a:br>
              <a:rPr lang="en-US" sz="1687" dirty="0">
                <a:latin typeface="Helvetica Light" charset="0"/>
                <a:ea typeface="Helvetica Light" charset="0"/>
                <a:cs typeface="Helvetica Light" charset="0"/>
              </a:rPr>
            </a:br>
            <a:r>
              <a:rPr lang="en-US" sz="1687" dirty="0" smtClean="0">
                <a:latin typeface="Helvetica Light" charset="0"/>
                <a:ea typeface="Helvetica Light" charset="0"/>
                <a:cs typeface="Helvetica Light" charset="0"/>
              </a:rPr>
              <a:t>Is the neural basis of face recognition distinct from that of general visual recognition?</a:t>
            </a:r>
            <a:r>
              <a:rPr lang="en-US" sz="1687" dirty="0">
                <a:latin typeface="Helvetica Light" charset="0"/>
                <a:ea typeface="Helvetica Light" charset="0"/>
                <a:cs typeface="Helvetica Light" charset="0"/>
              </a:rPr>
              <a:t/>
            </a:r>
            <a:br>
              <a:rPr lang="en-US" sz="1687" dirty="0">
                <a:latin typeface="Helvetica Light" charset="0"/>
                <a:ea typeface="Helvetica Light" charset="0"/>
                <a:cs typeface="Helvetica Light" charset="0"/>
              </a:rPr>
            </a:br>
            <a:endParaRPr sz="1687" dirty="0">
              <a:latin typeface="Helvetica Light" charset="0"/>
              <a:ea typeface="Helvetica Light" charset="0"/>
              <a:cs typeface="Helvetica Light" charset="0"/>
            </a:endParaRPr>
          </a:p>
        </p:txBody>
      </p:sp>
      <p:pic>
        <p:nvPicPr>
          <p:cNvPr id="5" name="Screen Shot 2017-04-29 at 2.39.23 PM.png"/>
          <p:cNvPicPr>
            <a:picLocks noChangeAspect="1"/>
          </p:cNvPicPr>
          <p:nvPr/>
        </p:nvPicPr>
        <p:blipFill>
          <a:blip r:embed="rId2">
            <a:extLst/>
          </a:blip>
          <a:srcRect t="249" b="249"/>
          <a:stretch>
            <a:fillRect/>
          </a:stretch>
        </p:blipFill>
        <p:spPr>
          <a:xfrm>
            <a:off x="212680" y="4720837"/>
            <a:ext cx="1190343" cy="338853"/>
          </a:xfrm>
          <a:prstGeom prst="rect">
            <a:avLst/>
          </a:prstGeom>
          <a:ln w="12700">
            <a:miter lim="400000"/>
          </a:ln>
        </p:spPr>
      </p:pic>
      <p:pic>
        <p:nvPicPr>
          <p:cNvPr id="6" name="pasted-image.tiff"/>
          <p:cNvPicPr>
            <a:picLocks noChangeAspect="1"/>
          </p:cNvPicPr>
          <p:nvPr/>
        </p:nvPicPr>
        <p:blipFill>
          <a:blip r:embed="rId3">
            <a:extLst/>
          </a:blip>
          <a:stretch>
            <a:fillRect/>
          </a:stretch>
        </p:blipFill>
        <p:spPr>
          <a:xfrm>
            <a:off x="7758923" y="4634567"/>
            <a:ext cx="1190343" cy="425123"/>
          </a:xfrm>
          <a:prstGeom prst="rect">
            <a:avLst/>
          </a:prstGeom>
          <a:ln w="12700">
            <a:miter lim="400000"/>
          </a:ln>
        </p:spPr>
      </p:pic>
    </p:spTree>
    <p:extLst>
      <p:ext uri="{BB962C8B-B14F-4D97-AF65-F5344CB8AC3E}">
        <p14:creationId xmlns:p14="http://schemas.microsoft.com/office/powerpoint/2010/main" val="1191555007"/>
      </p:ext>
    </p:extLst>
  </p:cSld>
  <p:clrMapOvr>
    <a:masterClrMapping/>
  </p:clrMapOvr>
  <p:transition spd="slow"/>
  <p:timing>
    <p:tnLst>
      <p:par>
        <p:cTn id="1" dur="indefinite" restart="never" fill="hold"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a:spLocks noGrp="1"/>
          </p:cNvSpPr>
          <p:nvPr>
            <p:ph type="title"/>
          </p:nvPr>
        </p:nvSpPr>
        <p:spPr>
          <a:xfrm>
            <a:off x="1091251" y="269756"/>
            <a:ext cx="7262121" cy="338841"/>
          </a:xfrm>
          <a:prstGeom prst="rect">
            <a:avLst/>
          </a:prstGeom>
        </p:spPr>
        <p:txBody>
          <a:bodyPr>
            <a:noAutofit/>
          </a:bodyPr>
          <a:lstStyle>
            <a:lvl1pPr>
              <a:defRPr sz="2700" b="1"/>
            </a:lvl1pPr>
          </a:lstStyle>
          <a:p>
            <a:r>
              <a:rPr lang="en-US" sz="2800" b="0" dirty="0" smtClean="0"/>
              <a:t>Functional localization </a:t>
            </a:r>
            <a:r>
              <a:rPr lang="en-US" sz="2800" b="0" dirty="0"/>
              <a:t>of face processing</a:t>
            </a:r>
            <a:endParaRPr sz="2800" b="0" dirty="0"/>
          </a:p>
        </p:txBody>
      </p:sp>
      <p:grpSp>
        <p:nvGrpSpPr>
          <p:cNvPr id="3" name="Group 2"/>
          <p:cNvGrpSpPr/>
          <p:nvPr/>
        </p:nvGrpSpPr>
        <p:grpSpPr>
          <a:xfrm>
            <a:off x="148885" y="791248"/>
            <a:ext cx="2685491" cy="2340849"/>
            <a:chOff x="148885" y="791248"/>
            <a:chExt cx="2685491" cy="2340849"/>
          </a:xfrm>
        </p:grpSpPr>
        <p:sp>
          <p:nvSpPr>
            <p:cNvPr id="243" name="Shape 243"/>
            <p:cNvSpPr/>
            <p:nvPr/>
          </p:nvSpPr>
          <p:spPr>
            <a:xfrm>
              <a:off x="155728" y="791248"/>
              <a:ext cx="2671806" cy="394836"/>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p>
              <a:pPr>
                <a:defRPr sz="2100"/>
              </a:pPr>
              <a:r>
                <a:rPr sz="1107" dirty="0"/>
                <a:t>Human cortical regions selective to faces</a:t>
              </a:r>
            </a:p>
            <a:p>
              <a:pPr>
                <a:defRPr sz="2100"/>
              </a:pPr>
              <a:r>
                <a:rPr sz="1107" dirty="0"/>
                <a:t>(faces &gt; objects, p&lt;.00001)</a:t>
              </a:r>
            </a:p>
          </p:txBody>
        </p:sp>
        <p:pic>
          <p:nvPicPr>
            <p:cNvPr id="244" name="Screen Shot 2017-06-20 at 10.41.20 PM.png"/>
            <p:cNvPicPr>
              <a:picLocks noChangeAspect="1"/>
            </p:cNvPicPr>
            <p:nvPr/>
          </p:nvPicPr>
          <p:blipFill>
            <a:blip r:embed="rId3">
              <a:extLst/>
            </a:blip>
            <a:srcRect b="13207"/>
            <a:stretch>
              <a:fillRect/>
            </a:stretch>
          </p:blipFill>
          <p:spPr>
            <a:xfrm>
              <a:off x="148885" y="1246679"/>
              <a:ext cx="2685491" cy="1575416"/>
            </a:xfrm>
            <a:prstGeom prst="rect">
              <a:avLst/>
            </a:prstGeom>
            <a:ln w="12700">
              <a:miter lim="400000"/>
            </a:ln>
          </p:spPr>
        </p:pic>
        <p:sp>
          <p:nvSpPr>
            <p:cNvPr id="247" name="Shape 247"/>
            <p:cNvSpPr/>
            <p:nvPr/>
          </p:nvSpPr>
          <p:spPr>
            <a:xfrm>
              <a:off x="855438" y="2948088"/>
              <a:ext cx="1272384" cy="184009"/>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a:defRPr sz="1600">
                  <a:latin typeface="+mn-lt"/>
                  <a:ea typeface="+mn-ea"/>
                  <a:cs typeface="+mn-cs"/>
                  <a:sym typeface="Helvetica"/>
                </a:defRPr>
              </a:lvl1pPr>
            </a:lstStyle>
            <a:p>
              <a:r>
                <a:rPr sz="844" dirty="0"/>
                <a:t>Kanwisher &amp; Yovel, 2006</a:t>
              </a:r>
            </a:p>
          </p:txBody>
        </p:sp>
      </p:grpSp>
      <p:grpSp>
        <p:nvGrpSpPr>
          <p:cNvPr id="4" name="Group 3"/>
          <p:cNvGrpSpPr/>
          <p:nvPr/>
        </p:nvGrpSpPr>
        <p:grpSpPr>
          <a:xfrm>
            <a:off x="5864911" y="765122"/>
            <a:ext cx="3084355" cy="2336949"/>
            <a:chOff x="5864911" y="765122"/>
            <a:chExt cx="3084355" cy="2336949"/>
          </a:xfrm>
        </p:grpSpPr>
        <p:pic>
          <p:nvPicPr>
            <p:cNvPr id="242" name="Screen Shot 2017-06-20 at 9.58.33 PM.png"/>
            <p:cNvPicPr>
              <a:picLocks noChangeAspect="1"/>
            </p:cNvPicPr>
            <p:nvPr/>
          </p:nvPicPr>
          <p:blipFill>
            <a:blip r:embed="rId4">
              <a:extLst/>
            </a:blip>
            <a:stretch>
              <a:fillRect/>
            </a:stretch>
          </p:blipFill>
          <p:spPr>
            <a:xfrm>
              <a:off x="5864911" y="1246679"/>
              <a:ext cx="3084355" cy="1593191"/>
            </a:xfrm>
            <a:prstGeom prst="rect">
              <a:avLst/>
            </a:prstGeom>
            <a:ln w="12700">
              <a:miter lim="400000"/>
            </a:ln>
          </p:spPr>
        </p:pic>
        <p:sp>
          <p:nvSpPr>
            <p:cNvPr id="19" name="Shape 247"/>
            <p:cNvSpPr/>
            <p:nvPr/>
          </p:nvSpPr>
          <p:spPr>
            <a:xfrm>
              <a:off x="6527799" y="2918062"/>
              <a:ext cx="2176478" cy="184009"/>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a:defRPr sz="1600">
                  <a:latin typeface="+mn-lt"/>
                  <a:ea typeface="+mn-ea"/>
                  <a:cs typeface="+mn-cs"/>
                  <a:sym typeface="Helvetica"/>
                </a:defRPr>
              </a:lvl1pPr>
            </a:lstStyle>
            <a:p>
              <a:r>
                <a:rPr lang="en-US" sz="844" dirty="0" err="1"/>
                <a:t>Tsao</a:t>
              </a:r>
              <a:r>
                <a:rPr lang="en-US" sz="844" dirty="0"/>
                <a:t>,, </a:t>
              </a:r>
              <a:r>
                <a:rPr lang="en-US" sz="844" dirty="0" err="1"/>
                <a:t>Freiwald</a:t>
              </a:r>
              <a:r>
                <a:rPr lang="en-US" sz="844" dirty="0"/>
                <a:t>, </a:t>
              </a:r>
              <a:r>
                <a:rPr lang="en-US" sz="844" dirty="0" err="1"/>
                <a:t>Tootell</a:t>
              </a:r>
              <a:r>
                <a:rPr lang="en-US" sz="844" dirty="0"/>
                <a:t> &amp; Livingstone, 2006</a:t>
              </a:r>
              <a:endParaRPr sz="844" dirty="0"/>
            </a:p>
          </p:txBody>
        </p:sp>
        <p:sp>
          <p:nvSpPr>
            <p:cNvPr id="20" name="Shape 245"/>
            <p:cNvSpPr/>
            <p:nvPr/>
          </p:nvSpPr>
          <p:spPr>
            <a:xfrm>
              <a:off x="6313715" y="765122"/>
              <a:ext cx="2635551" cy="394836"/>
            </a:xfrm>
            <a:prstGeom prst="rect">
              <a:avLst/>
            </a:prstGeom>
            <a:ln w="12700">
              <a:miter lim="400000"/>
            </a:ln>
            <a:extLst>
              <a:ext uri="{C572A759-6A51-4108-AA02-DFA0A04FC94B}">
                <ma14:wrappingTextBoxFlag xmlns:ma14="http://schemas.microsoft.com/office/mac/drawingml/2011/main" val="1"/>
              </a:ext>
            </a:extLst>
          </p:spPr>
          <p:txBody>
            <a:bodyPr wrap="square" lIns="26789" tIns="26789" rIns="26789" bIns="26789" anchor="ctr">
              <a:spAutoFit/>
            </a:bodyPr>
            <a:lstStyle>
              <a:lvl1pPr>
                <a:defRPr sz="2100"/>
              </a:lvl1pPr>
            </a:lstStyle>
            <a:p>
              <a:r>
                <a:rPr sz="1107" dirty="0"/>
                <a:t>Macaque face patches show enhanced mean </a:t>
              </a:r>
              <a:r>
                <a:rPr lang="en-US" sz="1107" dirty="0"/>
                <a:t>neural </a:t>
              </a:r>
              <a:r>
                <a:rPr sz="1107" dirty="0"/>
                <a:t>response to faces</a:t>
              </a:r>
            </a:p>
          </p:txBody>
        </p:sp>
      </p:grpSp>
      <p:sp>
        <p:nvSpPr>
          <p:cNvPr id="2" name="TextBox 1"/>
          <p:cNvSpPr txBox="1"/>
          <p:nvPr/>
        </p:nvSpPr>
        <p:spPr>
          <a:xfrm>
            <a:off x="737723" y="3119573"/>
            <a:ext cx="7966554" cy="188769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algn="l" defTabSz="584200"/>
            <a:r>
              <a:rPr kumimoji="0" lang="en-US" sz="1100" b="0" i="0" u="none" strike="noStrike" cap="none" spc="0" normalizeH="0" baseline="0" dirty="0" smtClean="0">
                <a:ln>
                  <a:noFill/>
                </a:ln>
                <a:solidFill>
                  <a:srgbClr val="000000"/>
                </a:solidFill>
                <a:effectLst/>
                <a:uFillTx/>
                <a:sym typeface="Helvetica Light"/>
              </a:rPr>
              <a:t>Face </a:t>
            </a:r>
            <a:r>
              <a:rPr lang="en-US" sz="1100" dirty="0" smtClean="0"/>
              <a:t>selectivity exists in stable locations in macaques as early as 200 days and overlaps with </a:t>
            </a:r>
            <a:r>
              <a:rPr lang="en-US" sz="1100" dirty="0" err="1" smtClean="0"/>
              <a:t>foveal</a:t>
            </a:r>
            <a:r>
              <a:rPr lang="en-US" sz="1100" dirty="0" smtClean="0"/>
              <a:t> and curvature selectivity present in the first postnatal weeks </a:t>
            </a:r>
            <a:r>
              <a:rPr lang="en-US" sz="1100" dirty="0"/>
              <a:t>(Livingstone et. al, </a:t>
            </a:r>
            <a:r>
              <a:rPr lang="en-US" sz="1100" dirty="0" smtClean="0"/>
              <a:t>2017; Arcaro &amp; Livingstone, 2017) </a:t>
            </a:r>
          </a:p>
          <a:p>
            <a:pPr marR="0" algn="l" defTabSz="584200" rtl="0" fontAlgn="auto" latinLnBrk="0" hangingPunct="0">
              <a:lnSpc>
                <a:spcPct val="100000"/>
              </a:lnSpc>
              <a:spcBef>
                <a:spcPts val="0"/>
              </a:spcBef>
              <a:spcAft>
                <a:spcPts val="0"/>
              </a:spcAft>
              <a:buClrTx/>
              <a:buSzTx/>
              <a:tabLst/>
            </a:pPr>
            <a:endParaRPr lang="en-US" sz="1100" dirty="0" smtClean="0"/>
          </a:p>
          <a:p>
            <a:pPr marL="0" marR="0" indent="0" algn="l" defTabSz="584200" rtl="0" fontAlgn="auto" latinLnBrk="0" hangingPunct="0">
              <a:lnSpc>
                <a:spcPct val="100000"/>
              </a:lnSpc>
              <a:spcBef>
                <a:spcPts val="0"/>
              </a:spcBef>
              <a:spcAft>
                <a:spcPts val="0"/>
              </a:spcAft>
              <a:buClrTx/>
              <a:buSzTx/>
              <a:buFontTx/>
              <a:buNone/>
              <a:tabLst/>
            </a:pPr>
            <a:r>
              <a:rPr lang="en-US" sz="1100" dirty="0" smtClean="0"/>
              <a:t>Face selectivity seems to be driven by low-level features and refined by perceptual experience recognizing faces</a:t>
            </a:r>
          </a:p>
          <a:p>
            <a:pPr marL="0" marR="0" indent="0" algn="l" defTabSz="584200" rtl="0" fontAlgn="auto" latinLnBrk="0" hangingPunct="0">
              <a:lnSpc>
                <a:spcPct val="100000"/>
              </a:lnSpc>
              <a:spcBef>
                <a:spcPts val="0"/>
              </a:spcBef>
              <a:spcAft>
                <a:spcPts val="0"/>
              </a:spcAft>
              <a:buClrTx/>
              <a:buSzTx/>
              <a:buFontTx/>
              <a:buNone/>
              <a:tabLst/>
            </a:pPr>
            <a:endParaRPr lang="en-US" sz="1100" dirty="0"/>
          </a:p>
          <a:p>
            <a:pPr algn="l" defTabSz="584200"/>
            <a:r>
              <a:rPr lang="en-US" sz="1100" dirty="0" smtClean="0"/>
              <a:t>Tracer injections in face </a:t>
            </a:r>
            <a:r>
              <a:rPr lang="en-US" sz="1100" dirty="0"/>
              <a:t>patches </a:t>
            </a:r>
            <a:r>
              <a:rPr lang="en-US" sz="1100" dirty="0" smtClean="0"/>
              <a:t>reveal greater connectivity with each other than than </a:t>
            </a:r>
            <a:r>
              <a:rPr lang="en-US" sz="1100" dirty="0"/>
              <a:t>other nearby </a:t>
            </a:r>
            <a:r>
              <a:rPr lang="en-US" sz="1100" dirty="0" smtClean="0"/>
              <a:t>regions </a:t>
            </a:r>
            <a:br>
              <a:rPr lang="en-US" sz="1100" dirty="0" smtClean="0"/>
            </a:br>
            <a:r>
              <a:rPr lang="en-US" sz="1100" dirty="0" smtClean="0"/>
              <a:t>(</a:t>
            </a:r>
            <a:r>
              <a:rPr lang="en-US" sz="1100" dirty="0" err="1" smtClean="0"/>
              <a:t>Grimaldi</a:t>
            </a:r>
            <a:r>
              <a:rPr lang="en-US" sz="1100" dirty="0"/>
              <a:t>, </a:t>
            </a:r>
            <a:r>
              <a:rPr lang="en-US" sz="1100" dirty="0" err="1"/>
              <a:t>Saleem</a:t>
            </a:r>
            <a:r>
              <a:rPr lang="en-US" sz="1100" dirty="0"/>
              <a:t>, </a:t>
            </a:r>
            <a:r>
              <a:rPr lang="en-US" sz="1100" dirty="0" err="1"/>
              <a:t>Tsao</a:t>
            </a:r>
            <a:r>
              <a:rPr lang="en-US" sz="1100" dirty="0"/>
              <a:t>, 2016) </a:t>
            </a:r>
          </a:p>
          <a:p>
            <a:pPr algn="l" defTabSz="584200"/>
            <a:r>
              <a:rPr lang="en-US" sz="1100" dirty="0" smtClean="0"/>
              <a:t>-&gt; functional sub-hierarchy honed by evolution?</a:t>
            </a:r>
          </a:p>
          <a:p>
            <a:pPr marL="0" marR="0" indent="0" algn="ctr" defTabSz="584200" rtl="0" fontAlgn="auto" latinLnBrk="0" hangingPunct="0">
              <a:lnSpc>
                <a:spcPct val="100000"/>
              </a:lnSpc>
              <a:spcBef>
                <a:spcPts val="0"/>
              </a:spcBef>
              <a:spcAft>
                <a:spcPts val="0"/>
              </a:spcAft>
              <a:buClrTx/>
              <a:buSzTx/>
              <a:buFontTx/>
              <a:buNone/>
              <a:tabLst/>
            </a:pPr>
            <a:endParaRPr lang="en-US" sz="1400" dirty="0" smtClean="0"/>
          </a:p>
          <a:p>
            <a:pPr marL="0" marR="0" indent="0" algn="ctr" defTabSz="584200" rtl="0" fontAlgn="auto" latinLnBrk="0" hangingPunct="0">
              <a:lnSpc>
                <a:spcPct val="100000"/>
              </a:lnSpc>
              <a:spcBef>
                <a:spcPts val="0"/>
              </a:spcBef>
              <a:spcAft>
                <a:spcPts val="0"/>
              </a:spcAft>
              <a:buClrTx/>
              <a:buSzTx/>
              <a:buFontTx/>
              <a:buNone/>
              <a:tabLst/>
            </a:pPr>
            <a:endParaRPr kumimoji="0" lang="en-US" sz="1400" b="0" i="0" u="none" strike="noStrike" cap="none" spc="0" normalizeH="0" baseline="0" dirty="0">
              <a:ln>
                <a:noFill/>
              </a:ln>
              <a:solidFill>
                <a:srgbClr val="000000"/>
              </a:solidFill>
              <a:effectLst/>
              <a:uFillTx/>
              <a:sym typeface="Helvetica Light"/>
            </a:endParaRPr>
          </a:p>
        </p:txBody>
      </p:sp>
      <p:pic>
        <p:nvPicPr>
          <p:cNvPr id="17" name="Screen Shot 2017-04-29 at 2.39.23 PM.png"/>
          <p:cNvPicPr>
            <a:picLocks noChangeAspect="1"/>
          </p:cNvPicPr>
          <p:nvPr/>
        </p:nvPicPr>
        <p:blipFill>
          <a:blip r:embed="rId5">
            <a:extLst/>
          </a:blip>
          <a:srcRect t="249" b="249"/>
          <a:stretch>
            <a:fillRect/>
          </a:stretch>
        </p:blipFill>
        <p:spPr>
          <a:xfrm>
            <a:off x="212680" y="4720837"/>
            <a:ext cx="1190343" cy="338853"/>
          </a:xfrm>
          <a:prstGeom prst="rect">
            <a:avLst/>
          </a:prstGeom>
          <a:ln w="12700">
            <a:miter lim="400000"/>
          </a:ln>
        </p:spPr>
      </p:pic>
      <p:pic>
        <p:nvPicPr>
          <p:cNvPr id="21" name="pasted-image.tiff"/>
          <p:cNvPicPr>
            <a:picLocks noChangeAspect="1"/>
          </p:cNvPicPr>
          <p:nvPr/>
        </p:nvPicPr>
        <p:blipFill>
          <a:blip r:embed="rId6">
            <a:extLst/>
          </a:blip>
          <a:stretch>
            <a:fillRect/>
          </a:stretch>
        </p:blipFill>
        <p:spPr>
          <a:xfrm>
            <a:off x="7758923" y="4634567"/>
            <a:ext cx="1190343" cy="425123"/>
          </a:xfrm>
          <a:prstGeom prst="rect">
            <a:avLst/>
          </a:prstGeom>
          <a:ln w="12700">
            <a:miter lim="400000"/>
          </a:ln>
        </p:spPr>
      </p:pic>
      <p:grpSp>
        <p:nvGrpSpPr>
          <p:cNvPr id="6" name="Group 5"/>
          <p:cNvGrpSpPr/>
          <p:nvPr/>
        </p:nvGrpSpPr>
        <p:grpSpPr>
          <a:xfrm>
            <a:off x="3070730" y="770194"/>
            <a:ext cx="2899422" cy="2355708"/>
            <a:chOff x="3070730" y="770194"/>
            <a:chExt cx="2899422" cy="2355708"/>
          </a:xfrm>
        </p:grpSpPr>
        <p:sp>
          <p:nvSpPr>
            <p:cNvPr id="245" name="Shape 245"/>
            <p:cNvSpPr/>
            <p:nvPr/>
          </p:nvSpPr>
          <p:spPr>
            <a:xfrm>
              <a:off x="3337819" y="770194"/>
              <a:ext cx="2632333" cy="394836"/>
            </a:xfrm>
            <a:prstGeom prst="rect">
              <a:avLst/>
            </a:prstGeom>
            <a:ln w="12700">
              <a:miter lim="400000"/>
            </a:ln>
            <a:extLst>
              <a:ext uri="{C572A759-6A51-4108-AA02-DFA0A04FC94B}">
                <ma14:wrappingTextBoxFlag xmlns:ma14="http://schemas.microsoft.com/office/mac/drawingml/2011/main" val="1"/>
              </a:ext>
            </a:extLst>
          </p:spPr>
          <p:txBody>
            <a:bodyPr wrap="square" lIns="26789" tIns="26789" rIns="26789" bIns="26789" anchor="ctr">
              <a:spAutoFit/>
            </a:bodyPr>
            <a:lstStyle>
              <a:lvl1pPr>
                <a:defRPr sz="2100"/>
              </a:lvl1pPr>
            </a:lstStyle>
            <a:p>
              <a:r>
                <a:rPr sz="1107" dirty="0"/>
                <a:t>Macaque</a:t>
              </a:r>
              <a:r>
                <a:rPr lang="en-US" sz="1107" dirty="0"/>
                <a:t> monkey</a:t>
              </a:r>
              <a:r>
                <a:rPr sz="1107" dirty="0"/>
                <a:t> </a:t>
              </a:r>
              <a:r>
                <a:rPr lang="en-US" sz="1107" dirty="0"/>
                <a:t>”face patches” selective to faces vs. objects</a:t>
              </a:r>
              <a:endParaRPr sz="1107" dirty="0"/>
            </a:p>
          </p:txBody>
        </p:sp>
        <p:pic>
          <p:nvPicPr>
            <p:cNvPr id="16" name="Picture Placeholder 4"/>
            <p:cNvPicPr>
              <a:picLocks noChangeAspect="1"/>
            </p:cNvPicPr>
            <p:nvPr/>
          </p:nvPicPr>
          <p:blipFill>
            <a:blip r:embed="rId7">
              <a:extLst>
                <a:ext uri="{28A0092B-C50C-407E-A947-70E740481C1C}">
                  <a14:useLocalDpi xmlns:a14="http://schemas.microsoft.com/office/drawing/2010/main" val="0"/>
                </a:ext>
              </a:extLst>
            </a:blip>
            <a:srcRect l="670" r="670"/>
            <a:stretch>
              <a:fillRect/>
            </a:stretch>
          </p:blipFill>
          <p:spPr>
            <a:xfrm>
              <a:off x="3070730" y="1246679"/>
              <a:ext cx="2632333" cy="1593074"/>
            </a:xfrm>
            <a:prstGeom prst="rect">
              <a:avLst/>
            </a:prstGeom>
          </p:spPr>
        </p:pic>
        <p:sp>
          <p:nvSpPr>
            <p:cNvPr id="23" name="Shape 247"/>
            <p:cNvSpPr/>
            <p:nvPr/>
          </p:nvSpPr>
          <p:spPr>
            <a:xfrm>
              <a:off x="3686440" y="2941893"/>
              <a:ext cx="1488789" cy="184009"/>
            </a:xfrm>
            <a:prstGeom prst="rect">
              <a:avLst/>
            </a:prstGeom>
            <a:ln w="12700">
              <a:miter lim="400000"/>
            </a:ln>
            <a:extLst>
              <a:ext uri="{C572A759-6A51-4108-AA02-DFA0A04FC94B}">
                <ma14:wrappingTextBoxFlag xmlns:ma14="http://schemas.microsoft.com/office/mac/drawingml/2011/main" val="1"/>
              </a:ext>
            </a:extLst>
          </p:spPr>
          <p:txBody>
            <a:bodyPr wrap="none" lIns="26789" tIns="26789" rIns="26789" bIns="26789" anchor="ctr">
              <a:spAutoFit/>
            </a:bodyPr>
            <a:lstStyle>
              <a:lvl1pPr>
                <a:defRPr sz="1600">
                  <a:latin typeface="+mn-lt"/>
                  <a:ea typeface="+mn-ea"/>
                  <a:cs typeface="+mn-cs"/>
                  <a:sym typeface="Helvetica"/>
                </a:defRPr>
              </a:lvl1pPr>
            </a:lstStyle>
            <a:p>
              <a:r>
                <a:rPr lang="en-US" sz="844" dirty="0" err="1" smtClean="0"/>
                <a:t>Tsao</a:t>
              </a:r>
              <a:r>
                <a:rPr lang="en-US" sz="844" dirty="0" smtClean="0"/>
                <a:t>, Moeller, </a:t>
              </a:r>
              <a:r>
                <a:rPr lang="en-US" sz="844" dirty="0" err="1" smtClean="0"/>
                <a:t>Freiwald</a:t>
              </a:r>
              <a:r>
                <a:rPr lang="en-US" sz="844" dirty="0" smtClean="0"/>
                <a:t> 2008</a:t>
              </a:r>
              <a:endParaRPr sz="844" dirty="0"/>
            </a:p>
          </p:txBody>
        </p:sp>
      </p:grpSp>
    </p:spTree>
    <p:extLst>
      <p:ext uri="{BB962C8B-B14F-4D97-AF65-F5344CB8AC3E}">
        <p14:creationId xmlns:p14="http://schemas.microsoft.com/office/powerpoint/2010/main" val="1409041526"/>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Placeholder 2"/>
          <p:cNvPicPr>
            <a:picLocks noGrp="1" noChangeAspect="1"/>
          </p:cNvPicPr>
          <p:nvPr>
            <p:ph type="pic" idx="13"/>
          </p:nvPr>
        </p:nvPicPr>
        <p:blipFill>
          <a:blip r:embed="rId2">
            <a:extLst>
              <a:ext uri="{28A0092B-C50C-407E-A947-70E740481C1C}">
                <a14:useLocalDpi xmlns:a14="http://schemas.microsoft.com/office/drawing/2010/main" val="0"/>
              </a:ext>
            </a:extLst>
          </a:blip>
          <a:srcRect t="1652" b="1652"/>
          <a:stretch>
            <a:fillRect/>
          </a:stretch>
        </p:blipFill>
        <p:spPr>
          <a:xfrm>
            <a:off x="1154750" y="736600"/>
            <a:ext cx="6750755" cy="3797300"/>
          </a:xfrm>
        </p:spPr>
      </p:pic>
      <p:sp>
        <p:nvSpPr>
          <p:cNvPr id="4" name="Shape 239"/>
          <p:cNvSpPr txBox="1">
            <a:spLocks/>
          </p:cNvSpPr>
          <p:nvPr/>
        </p:nvSpPr>
        <p:spPr>
          <a:xfrm>
            <a:off x="292100" y="142756"/>
            <a:ext cx="8737599" cy="338841"/>
          </a:xfrm>
          <a:prstGeom prst="rect">
            <a:avLst/>
          </a:prstGeom>
        </p:spPr>
        <p:txBody>
          <a:bodyPr>
            <a:noAutofit/>
          </a:bodyPr>
          <a:lstStyle>
            <a:lvl1pPr marL="0" marR="0" indent="0" algn="ctr" defTabSz="308049" rtl="0" latinLnBrk="0">
              <a:lnSpc>
                <a:spcPct val="100000"/>
              </a:lnSpc>
              <a:spcBef>
                <a:spcPts val="0"/>
              </a:spcBef>
              <a:spcAft>
                <a:spcPts val="0"/>
              </a:spcAft>
              <a:buClrTx/>
              <a:buSzTx/>
              <a:buFontTx/>
              <a:buNone/>
              <a:tabLst/>
              <a:defRPr sz="2700" b="1" i="0" u="none" strike="noStrike" cap="none" spc="0" baseline="0">
                <a:ln>
                  <a:noFill/>
                </a:ln>
                <a:solidFill>
                  <a:srgbClr val="000000"/>
                </a:solidFill>
                <a:uFillTx/>
                <a:latin typeface="+mn-lt"/>
                <a:ea typeface="+mn-ea"/>
                <a:cs typeface="+mn-cs"/>
                <a:sym typeface="Helvetica"/>
              </a:defRPr>
            </a:lvl1pPr>
            <a:lvl2pPr marL="0" marR="0" indent="120541"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2pPr>
            <a:lvl3pPr marL="0" marR="0" indent="24108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3pPr>
            <a:lvl4pPr marL="0" marR="0" indent="361622"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4pPr>
            <a:lvl5pPr marL="0" marR="0" indent="482163"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5pPr>
            <a:lvl6pPr marL="0" marR="0" indent="602704"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6pPr>
            <a:lvl7pPr marL="0" marR="0" indent="72324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7pPr>
            <a:lvl8pPr marL="0" marR="0" indent="843785"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8pPr>
            <a:lvl9pPr marL="0" marR="0" indent="964326" algn="ctr" defTabSz="308049" rtl="0" latinLnBrk="0">
              <a:lnSpc>
                <a:spcPct val="100000"/>
              </a:lnSpc>
              <a:spcBef>
                <a:spcPts val="0"/>
              </a:spcBef>
              <a:spcAft>
                <a:spcPts val="0"/>
              </a:spcAft>
              <a:buClrTx/>
              <a:buSzTx/>
              <a:buFontTx/>
              <a:buNone/>
              <a:tabLst/>
              <a:defRPr sz="2953" b="0" i="0" u="none" strike="noStrike" cap="none" spc="0" baseline="0">
                <a:ln>
                  <a:noFill/>
                </a:ln>
                <a:solidFill>
                  <a:srgbClr val="000000"/>
                </a:solidFill>
                <a:uFillTx/>
                <a:latin typeface="+mn-lt"/>
                <a:ea typeface="+mn-ea"/>
                <a:cs typeface="+mn-cs"/>
                <a:sym typeface="Helvetica"/>
              </a:defRPr>
            </a:lvl9pPr>
          </a:lstStyle>
          <a:p>
            <a:pPr hangingPunct="1"/>
            <a:r>
              <a:rPr lang="en-US" sz="2000" b="0" dirty="0" smtClean="0"/>
              <a:t>Proposed wiring diagram of a functional sub-hierarchy for face processing</a:t>
            </a:r>
            <a:endParaRPr lang="en-US" sz="2000" b="0" dirty="0"/>
          </a:p>
        </p:txBody>
      </p:sp>
      <p:sp>
        <p:nvSpPr>
          <p:cNvPr id="5" name="Rectangle 4"/>
          <p:cNvSpPr/>
          <p:nvPr/>
        </p:nvSpPr>
        <p:spPr>
          <a:xfrm>
            <a:off x="3200277" y="4533900"/>
            <a:ext cx="2659702" cy="307777"/>
          </a:xfrm>
          <a:prstGeom prst="rect">
            <a:avLst/>
          </a:prstGeom>
        </p:spPr>
        <p:txBody>
          <a:bodyPr wrap="none">
            <a:spAutoFit/>
          </a:bodyPr>
          <a:lstStyle/>
          <a:p>
            <a:pPr algn="l" defTabSz="584200"/>
            <a:r>
              <a:rPr lang="en-US" sz="1400" dirty="0" err="1"/>
              <a:t>Grimaldi</a:t>
            </a:r>
            <a:r>
              <a:rPr lang="en-US" sz="1400" dirty="0"/>
              <a:t>, </a:t>
            </a:r>
            <a:r>
              <a:rPr lang="en-US" sz="1400" dirty="0" err="1"/>
              <a:t>Saleem</a:t>
            </a:r>
            <a:r>
              <a:rPr lang="en-US" sz="1400" dirty="0"/>
              <a:t>, </a:t>
            </a:r>
            <a:r>
              <a:rPr lang="en-US" sz="1400" dirty="0" err="1" smtClean="0"/>
              <a:t>Tsao</a:t>
            </a:r>
            <a:r>
              <a:rPr lang="en-US" sz="1400" dirty="0" smtClean="0"/>
              <a:t> (2016</a:t>
            </a:r>
            <a:r>
              <a:rPr lang="en-US" sz="1400" dirty="0"/>
              <a:t>) </a:t>
            </a:r>
          </a:p>
        </p:txBody>
      </p:sp>
    </p:spTree>
    <p:extLst>
      <p:ext uri="{BB962C8B-B14F-4D97-AF65-F5344CB8AC3E}">
        <p14:creationId xmlns:p14="http://schemas.microsoft.com/office/powerpoint/2010/main" val="889077223"/>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Shape 239"/>
          <p:cNvSpPr>
            <a:spLocks noGrp="1"/>
          </p:cNvSpPr>
          <p:nvPr>
            <p:ph type="title"/>
          </p:nvPr>
        </p:nvSpPr>
        <p:spPr>
          <a:xfrm>
            <a:off x="122992" y="187002"/>
            <a:ext cx="9169052" cy="338841"/>
          </a:xfrm>
          <a:prstGeom prst="rect">
            <a:avLst/>
          </a:prstGeom>
        </p:spPr>
        <p:txBody>
          <a:bodyPr>
            <a:noAutofit/>
          </a:bodyPr>
          <a:lstStyle>
            <a:lvl1pPr>
              <a:defRPr sz="2700" b="1"/>
            </a:lvl1pPr>
          </a:lstStyle>
          <a:p>
            <a:r>
              <a:rPr lang="en-US" sz="2600" b="0" dirty="0" smtClean="0"/>
              <a:t>Are face-selective regions just part of a distributed code?</a:t>
            </a:r>
            <a:endParaRPr sz="2600" b="0" dirty="0"/>
          </a:p>
        </p:txBody>
      </p:sp>
      <p:grpSp>
        <p:nvGrpSpPr>
          <p:cNvPr id="4" name="Group 3"/>
          <p:cNvGrpSpPr/>
          <p:nvPr/>
        </p:nvGrpSpPr>
        <p:grpSpPr>
          <a:xfrm>
            <a:off x="1542821" y="2757233"/>
            <a:ext cx="6201813" cy="2302457"/>
            <a:chOff x="838723" y="4833516"/>
            <a:chExt cx="11760475" cy="4366140"/>
          </a:xfrm>
        </p:grpSpPr>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723" y="4833516"/>
              <a:ext cx="10714805" cy="3628656"/>
            </a:xfrm>
            <a:prstGeom prst="rect">
              <a:avLst/>
            </a:prstGeom>
          </p:spPr>
        </p:pic>
        <p:sp>
          <p:nvSpPr>
            <p:cNvPr id="26" name="Rectangle 25"/>
            <p:cNvSpPr/>
            <p:nvPr/>
          </p:nvSpPr>
          <p:spPr>
            <a:xfrm>
              <a:off x="11892208" y="5685125"/>
              <a:ext cx="451588" cy="471984"/>
            </a:xfrm>
            <a:prstGeom prst="rect">
              <a:avLst/>
            </a:prstGeom>
            <a:solidFill>
              <a:srgbClr val="FF0000"/>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endParaRPr lang="en-US" sz="1266">
                <a:solidFill>
                  <a:srgbClr val="FFFFFF"/>
                </a:solidFill>
              </a:endParaRPr>
            </a:p>
          </p:txBody>
        </p:sp>
        <p:sp>
          <p:nvSpPr>
            <p:cNvPr id="27" name="Rectangle 26"/>
            <p:cNvSpPr/>
            <p:nvPr/>
          </p:nvSpPr>
          <p:spPr>
            <a:xfrm>
              <a:off x="11882180" y="6552266"/>
              <a:ext cx="451588" cy="471984"/>
            </a:xfrm>
            <a:prstGeom prst="rect">
              <a:avLst/>
            </a:prstGeom>
            <a:solidFill>
              <a:srgbClr val="1436EA"/>
            </a:solidFill>
            <a:ln w="12700" cap="flat">
              <a:no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defTabSz="308049"/>
              <a:endParaRPr lang="en-US" sz="1266">
                <a:solidFill>
                  <a:srgbClr val="FFFFFF"/>
                </a:solidFill>
              </a:endParaRPr>
            </a:p>
          </p:txBody>
        </p:sp>
        <p:sp>
          <p:nvSpPr>
            <p:cNvPr id="28" name="TextBox 27"/>
            <p:cNvSpPr txBox="1"/>
            <p:nvPr/>
          </p:nvSpPr>
          <p:spPr>
            <a:xfrm>
              <a:off x="11882179" y="6157110"/>
              <a:ext cx="459710" cy="3179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r>
                <a:rPr lang="en-US" sz="738" dirty="0"/>
                <a:t>face</a:t>
              </a:r>
              <a:endParaRPr lang="en-US" sz="1898" dirty="0"/>
            </a:p>
          </p:txBody>
        </p:sp>
        <p:sp>
          <p:nvSpPr>
            <p:cNvPr id="29" name="Rectangle 28"/>
            <p:cNvSpPr/>
            <p:nvPr/>
          </p:nvSpPr>
          <p:spPr>
            <a:xfrm>
              <a:off x="11616744" y="7101477"/>
              <a:ext cx="982454" cy="359788"/>
            </a:xfrm>
            <a:prstGeom prst="rect">
              <a:avLst/>
            </a:prstGeom>
          </p:spPr>
          <p:txBody>
            <a:bodyPr wrap="none">
              <a:spAutoFit/>
            </a:bodyPr>
            <a:lstStyle/>
            <a:p>
              <a:r>
                <a:rPr lang="en-US" sz="633" dirty="0"/>
                <a:t>Non-face</a:t>
              </a:r>
              <a:endParaRPr lang="en-US" sz="1192" dirty="0"/>
            </a:p>
          </p:txBody>
        </p:sp>
        <p:sp>
          <p:nvSpPr>
            <p:cNvPr id="3" name="Rectangle 2"/>
            <p:cNvSpPr/>
            <p:nvPr/>
          </p:nvSpPr>
          <p:spPr>
            <a:xfrm>
              <a:off x="5668557" y="8747581"/>
              <a:ext cx="2304753" cy="452075"/>
            </a:xfrm>
            <a:prstGeom prst="rect">
              <a:avLst/>
            </a:prstGeom>
          </p:spPr>
          <p:txBody>
            <a:bodyPr wrap="none">
              <a:spAutoFit/>
            </a:bodyPr>
            <a:lstStyle/>
            <a:p>
              <a:r>
                <a:rPr lang="nb-NO" sz="949" dirty="0">
                  <a:latin typeface="+mn-lt"/>
                </a:rPr>
                <a:t>Meyers et. al, 2015</a:t>
              </a:r>
            </a:p>
          </p:txBody>
        </p:sp>
      </p:grpSp>
      <p:sp>
        <p:nvSpPr>
          <p:cNvPr id="2" name="TextBox 1"/>
          <p:cNvSpPr txBox="1"/>
          <p:nvPr/>
        </p:nvSpPr>
        <p:spPr>
          <a:xfrm>
            <a:off x="755557" y="723811"/>
            <a:ext cx="7903922" cy="191614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6789" tIns="26789" rIns="26789" bIns="26789" numCol="1" spcCol="38100" rtlCol="0" anchor="ctr">
            <a:spAutoFit/>
          </a:bodyPr>
          <a:lstStyle/>
          <a:p>
            <a:pPr algn="l" defTabSz="308049"/>
            <a:r>
              <a:rPr lang="en-US" sz="1100" dirty="0"/>
              <a:t>Multivariate pattern analysis (MVPA) of human face-selective areas supports non-face discrimination, and </a:t>
            </a:r>
            <a:r>
              <a:rPr lang="en-US" sz="1100" dirty="0" smtClean="0"/>
              <a:t>MVPA can discriminate faces without </a:t>
            </a:r>
            <a:r>
              <a:rPr lang="en-US" sz="1100" dirty="0"/>
              <a:t>face-selective areas (</a:t>
            </a:r>
            <a:r>
              <a:rPr lang="en-US" sz="1100" dirty="0" err="1"/>
              <a:t>Haxby</a:t>
            </a:r>
            <a:r>
              <a:rPr lang="en-US" sz="1100" dirty="0"/>
              <a:t> et. al, </a:t>
            </a:r>
            <a:r>
              <a:rPr lang="en-US" sz="1100" dirty="0" smtClean="0"/>
              <a:t>2001)</a:t>
            </a:r>
            <a:endParaRPr lang="en-US" sz="1100" dirty="0"/>
          </a:p>
          <a:p>
            <a:pPr algn="l" defTabSz="308049"/>
            <a:endParaRPr lang="en-US" sz="1100" dirty="0"/>
          </a:p>
          <a:p>
            <a:pPr algn="l" defTabSz="308049"/>
            <a:r>
              <a:rPr lang="en-US" sz="1100" dirty="0"/>
              <a:t>MVPA of all macaque “face patches” </a:t>
            </a:r>
            <a:r>
              <a:rPr lang="en-US" sz="1100" dirty="0" smtClean="0"/>
              <a:t>supports discrimination of most non-face images </a:t>
            </a:r>
            <a:r>
              <a:rPr lang="en-US" sz="1100" dirty="0"/>
              <a:t>(Meyers et. al, </a:t>
            </a:r>
            <a:r>
              <a:rPr lang="en-US" sz="1100" dirty="0" smtClean="0"/>
              <a:t>2015)</a:t>
            </a:r>
          </a:p>
          <a:p>
            <a:pPr algn="l" defTabSz="308049"/>
            <a:endParaRPr lang="en-US" sz="1100" dirty="0"/>
          </a:p>
          <a:p>
            <a:pPr algn="l" defTabSz="308049"/>
            <a:r>
              <a:rPr lang="en-US" sz="1100" dirty="0" smtClean="0"/>
              <a:t>However, there are clear advantages for faces, especially in the most anterior patch AM</a:t>
            </a:r>
          </a:p>
          <a:p>
            <a:pPr algn="l" defTabSz="308049"/>
            <a:endParaRPr lang="en-US" sz="1100" dirty="0"/>
          </a:p>
          <a:p>
            <a:pPr algn="l" defTabSz="308049"/>
            <a:r>
              <a:rPr lang="en-US" sz="1100" dirty="0" smtClean="0"/>
              <a:t>Seems unlikely that processing in face selective areas is a full-fledged module gated by earlier face-detection</a:t>
            </a:r>
            <a:br>
              <a:rPr lang="en-US" sz="1100" dirty="0" smtClean="0"/>
            </a:br>
            <a:r>
              <a:rPr lang="en-US" sz="1100" dirty="0" smtClean="0"/>
              <a:t>(e.g. </a:t>
            </a:r>
            <a:r>
              <a:rPr lang="en-US" sz="1100" dirty="0" err="1" smtClean="0"/>
              <a:t>Tsao</a:t>
            </a:r>
            <a:r>
              <a:rPr lang="en-US" sz="1100" dirty="0" smtClean="0"/>
              <a:t> &amp; Livingstone, 2008) </a:t>
            </a:r>
          </a:p>
          <a:p>
            <a:pPr algn="l" defTabSz="308049"/>
            <a:endParaRPr lang="en-US" sz="1100" dirty="0"/>
          </a:p>
          <a:p>
            <a:pPr algn="l" defTabSz="308049"/>
            <a:r>
              <a:rPr lang="en-US" sz="1100" dirty="0"/>
              <a:t>P</a:t>
            </a:r>
            <a:r>
              <a:rPr lang="en-US" sz="1100" dirty="0" smtClean="0"/>
              <a:t>references in mean firing rate and information suggest a form of un-gated “specialization</a:t>
            </a:r>
            <a:r>
              <a:rPr lang="en-US" sz="1100" dirty="0"/>
              <a:t>” or marginal “modularity”</a:t>
            </a:r>
          </a:p>
        </p:txBody>
      </p:sp>
      <p:pic>
        <p:nvPicPr>
          <p:cNvPr id="36" name="Screen Shot 2017-04-29 at 2.39.23 PM.png"/>
          <p:cNvPicPr>
            <a:picLocks noChangeAspect="1"/>
          </p:cNvPicPr>
          <p:nvPr/>
        </p:nvPicPr>
        <p:blipFill>
          <a:blip r:embed="rId4">
            <a:extLst/>
          </a:blip>
          <a:srcRect t="249" b="249"/>
          <a:stretch>
            <a:fillRect/>
          </a:stretch>
        </p:blipFill>
        <p:spPr>
          <a:xfrm>
            <a:off x="212680" y="4720837"/>
            <a:ext cx="1190343" cy="338853"/>
          </a:xfrm>
          <a:prstGeom prst="rect">
            <a:avLst/>
          </a:prstGeom>
          <a:ln w="12700">
            <a:miter lim="400000"/>
          </a:ln>
        </p:spPr>
      </p:pic>
      <p:pic>
        <p:nvPicPr>
          <p:cNvPr id="37" name="pasted-image.tiff"/>
          <p:cNvPicPr>
            <a:picLocks noChangeAspect="1"/>
          </p:cNvPicPr>
          <p:nvPr/>
        </p:nvPicPr>
        <p:blipFill>
          <a:blip r:embed="rId5">
            <a:extLst/>
          </a:blip>
          <a:stretch>
            <a:fillRect/>
          </a:stretch>
        </p:blipFill>
        <p:spPr>
          <a:xfrm>
            <a:off x="7758923" y="4634567"/>
            <a:ext cx="1190343" cy="425123"/>
          </a:xfrm>
          <a:prstGeom prst="rect">
            <a:avLst/>
          </a:prstGeom>
          <a:ln w="12700">
            <a:miter lim="400000"/>
          </a:ln>
        </p:spPr>
      </p:pic>
    </p:spTree>
    <p:extLst>
      <p:ext uri="{BB962C8B-B14F-4D97-AF65-F5344CB8AC3E}">
        <p14:creationId xmlns:p14="http://schemas.microsoft.com/office/powerpoint/2010/main" val="295723705"/>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2300" y="0"/>
            <a:ext cx="8562678" cy="895471"/>
          </a:xfrm>
        </p:spPr>
        <p:txBody>
          <a:bodyPr>
            <a:noAutofit/>
          </a:bodyPr>
          <a:lstStyle/>
          <a:p>
            <a:r>
              <a:rPr lang="en-US" sz="2400" dirty="0" smtClean="0"/>
              <a:t>A model of distributed representation produces face-selectivity</a:t>
            </a:r>
            <a:endParaRPr lang="en-US" sz="2400" dirty="0"/>
          </a:p>
        </p:txBody>
      </p:sp>
      <p:sp>
        <p:nvSpPr>
          <p:cNvPr id="3" name="Text Placeholder 2"/>
          <p:cNvSpPr>
            <a:spLocks noGrp="1"/>
          </p:cNvSpPr>
          <p:nvPr>
            <p:ph type="body" idx="1"/>
          </p:nvPr>
        </p:nvSpPr>
        <p:spPr>
          <a:xfrm>
            <a:off x="612255" y="715784"/>
            <a:ext cx="8082767" cy="1600073"/>
          </a:xfrm>
        </p:spPr>
        <p:txBody>
          <a:bodyPr>
            <a:noAutofit/>
          </a:bodyPr>
          <a:lstStyle/>
          <a:p>
            <a:pPr marL="0" indent="0">
              <a:spcBef>
                <a:spcPts val="1582"/>
              </a:spcBef>
              <a:buNone/>
            </a:pPr>
            <a:r>
              <a:rPr lang="en-US" sz="1300" dirty="0"/>
              <a:t>Visual representations stored in a </a:t>
            </a:r>
            <a:r>
              <a:rPr lang="en-US" sz="1300" b="1" dirty="0"/>
              <a:t>domain-general</a:t>
            </a:r>
            <a:r>
              <a:rPr lang="en-US" sz="1300" dirty="0"/>
              <a:t> self-organizing Kohonen grid naturally develop strong view-independent face preferences compared to other categories (Cowell &amp; Cottrell, </a:t>
            </a:r>
            <a:r>
              <a:rPr lang="en-US" sz="1300" dirty="0" smtClean="0"/>
              <a:t>2013)</a:t>
            </a:r>
          </a:p>
          <a:p>
            <a:pPr lvl="1">
              <a:spcBef>
                <a:spcPts val="1582"/>
              </a:spcBef>
            </a:pPr>
            <a:r>
              <a:rPr lang="en-US" sz="1300" dirty="0" smtClean="0"/>
              <a:t>However </a:t>
            </a:r>
            <a:r>
              <a:rPr lang="en-US" sz="1300" dirty="0"/>
              <a:t>this model </a:t>
            </a:r>
            <a:r>
              <a:rPr lang="en-US" sz="1300" dirty="0" smtClean="0"/>
              <a:t>cannot perform face individuation – all individuals look basically the same! </a:t>
            </a:r>
          </a:p>
          <a:p>
            <a:pPr lvl="1">
              <a:spcBef>
                <a:spcPts val="1582"/>
              </a:spcBef>
            </a:pPr>
            <a:r>
              <a:rPr lang="en-US" sz="1300" dirty="0" smtClean="0"/>
              <a:t>Not constraining to individuation belies the need for specialized circuitry for faces above other object categories for which individuation is less important</a:t>
            </a:r>
            <a:endParaRPr lang="en-US" sz="1300" dirty="0"/>
          </a:p>
        </p:txBody>
      </p:sp>
      <p:pic>
        <p:nvPicPr>
          <p:cNvPr id="10" name="Picture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6588" y="2610666"/>
            <a:ext cx="3710767" cy="1555628"/>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50388" y="2269567"/>
            <a:ext cx="4798878" cy="2292200"/>
          </a:xfrm>
          <a:prstGeom prst="rect">
            <a:avLst/>
          </a:prstGeom>
        </p:spPr>
      </p:pic>
      <p:sp>
        <p:nvSpPr>
          <p:cNvPr id="13" name="TextBox 12"/>
          <p:cNvSpPr txBox="1"/>
          <p:nvPr/>
        </p:nvSpPr>
        <p:spPr>
          <a:xfrm>
            <a:off x="2768252" y="4653803"/>
            <a:ext cx="3382027" cy="2487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defTabSz="584200"/>
            <a:r>
              <a:rPr lang="en-US" sz="950" dirty="0">
                <a:latin typeface="+mn-lt"/>
              </a:rPr>
              <a:t>Cowell &amp; Cottrell, 2013</a:t>
            </a:r>
            <a:endParaRPr kumimoji="0" lang="en-US" sz="950" b="0" i="0" u="none" strike="noStrike" cap="none" spc="0" normalizeH="0" baseline="0" dirty="0">
              <a:ln>
                <a:noFill/>
              </a:ln>
              <a:solidFill>
                <a:srgbClr val="000000"/>
              </a:solidFill>
              <a:effectLst/>
              <a:uFillTx/>
              <a:latin typeface="+mn-lt"/>
              <a:sym typeface="Helvetica Light"/>
            </a:endParaRPr>
          </a:p>
        </p:txBody>
      </p:sp>
      <p:pic>
        <p:nvPicPr>
          <p:cNvPr id="14" name="Screen Shot 2017-04-29 at 2.39.23 PM.png"/>
          <p:cNvPicPr>
            <a:picLocks noChangeAspect="1"/>
          </p:cNvPicPr>
          <p:nvPr/>
        </p:nvPicPr>
        <p:blipFill>
          <a:blip r:embed="rId5">
            <a:extLst/>
          </a:blip>
          <a:srcRect t="249" b="249"/>
          <a:stretch>
            <a:fillRect/>
          </a:stretch>
        </p:blipFill>
        <p:spPr>
          <a:xfrm>
            <a:off x="212680" y="4720837"/>
            <a:ext cx="1190343" cy="338853"/>
          </a:xfrm>
          <a:prstGeom prst="rect">
            <a:avLst/>
          </a:prstGeom>
          <a:ln w="12700">
            <a:miter lim="400000"/>
          </a:ln>
        </p:spPr>
      </p:pic>
      <p:pic>
        <p:nvPicPr>
          <p:cNvPr id="15" name="pasted-image.tiff"/>
          <p:cNvPicPr>
            <a:picLocks noChangeAspect="1"/>
          </p:cNvPicPr>
          <p:nvPr/>
        </p:nvPicPr>
        <p:blipFill>
          <a:blip r:embed="rId6">
            <a:extLst/>
          </a:blip>
          <a:stretch>
            <a:fillRect/>
          </a:stretch>
        </p:blipFill>
        <p:spPr>
          <a:xfrm>
            <a:off x="7758923" y="4634567"/>
            <a:ext cx="1190343" cy="425123"/>
          </a:xfrm>
          <a:prstGeom prst="rect">
            <a:avLst/>
          </a:prstGeom>
          <a:ln w="12700">
            <a:miter lim="400000"/>
          </a:ln>
        </p:spPr>
      </p:pic>
    </p:spTree>
    <p:extLst>
      <p:ext uri="{BB962C8B-B14F-4D97-AF65-F5344CB8AC3E}">
        <p14:creationId xmlns:p14="http://schemas.microsoft.com/office/powerpoint/2010/main" val="191437818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84151" y="716692"/>
            <a:ext cx="6296971" cy="705919"/>
          </a:xfrm>
        </p:spPr>
        <p:txBody>
          <a:bodyPr>
            <a:normAutofit/>
          </a:bodyPr>
          <a:lstStyle/>
          <a:p>
            <a:r>
              <a:rPr lang="en-US" sz="1800" b="1" dirty="0" smtClean="0">
                <a:latin typeface="Helvetica" charset="0"/>
                <a:ea typeface="Helvetica" charset="0"/>
                <a:cs typeface="Helvetica" charset="0"/>
              </a:rPr>
              <a:t>Deep convolutional neural networks can perform human-level object recognition and face individuation</a:t>
            </a:r>
            <a:endParaRPr lang="en-US" sz="1800" b="1" dirty="0">
              <a:latin typeface="Helvetica" charset="0"/>
              <a:ea typeface="Helvetica" charset="0"/>
              <a:cs typeface="Helvetica" charset="0"/>
            </a:endParaRPr>
          </a:p>
        </p:txBody>
      </p:sp>
      <p:sp>
        <p:nvSpPr>
          <p:cNvPr id="3" name="Text Placeholder 2"/>
          <p:cNvSpPr>
            <a:spLocks noGrp="1"/>
          </p:cNvSpPr>
          <p:nvPr>
            <p:ph type="body" sz="quarter" idx="1"/>
          </p:nvPr>
        </p:nvSpPr>
        <p:spPr>
          <a:xfrm>
            <a:off x="1658445" y="3799350"/>
            <a:ext cx="6140373" cy="596057"/>
          </a:xfrm>
        </p:spPr>
        <p:txBody>
          <a:bodyPr>
            <a:normAutofit/>
          </a:bodyPr>
          <a:lstStyle/>
          <a:p>
            <a:pPr marL="285750" indent="-285750" algn="l">
              <a:buFont typeface="Wingdings" charset="2"/>
              <a:buChar char="Ø"/>
            </a:pPr>
            <a:r>
              <a:rPr lang="en-US" sz="1600" dirty="0" smtClean="0"/>
              <a:t>Do functionally localized DCNN representations yield category-distributed information?</a:t>
            </a:r>
            <a:endParaRPr lang="en-US" sz="1600" dirty="0"/>
          </a:p>
        </p:txBody>
      </p:sp>
      <p:pic>
        <p:nvPicPr>
          <p:cNvPr id="6" name="pasted-image.png"/>
          <p:cNvPicPr>
            <a:picLocks noChangeAspect="1"/>
          </p:cNvPicPr>
          <p:nvPr/>
        </p:nvPicPr>
        <p:blipFill>
          <a:blip r:embed="rId2">
            <a:extLst/>
          </a:blip>
          <a:stretch>
            <a:fillRect/>
          </a:stretch>
        </p:blipFill>
        <p:spPr>
          <a:xfrm>
            <a:off x="1903874" y="1550759"/>
            <a:ext cx="5649516" cy="2120443"/>
          </a:xfrm>
          <a:prstGeom prst="rect">
            <a:avLst/>
          </a:prstGeom>
          <a:ln w="12700">
            <a:miter lim="400000"/>
          </a:ln>
        </p:spPr>
      </p:pic>
      <p:sp>
        <p:nvSpPr>
          <p:cNvPr id="9" name="Rectangle 8"/>
          <p:cNvSpPr/>
          <p:nvPr/>
        </p:nvSpPr>
        <p:spPr>
          <a:xfrm>
            <a:off x="4567492" y="3389028"/>
            <a:ext cx="3736921" cy="230832"/>
          </a:xfrm>
          <a:prstGeom prst="rect">
            <a:avLst/>
          </a:prstGeom>
        </p:spPr>
        <p:txBody>
          <a:bodyPr wrap="none">
            <a:spAutoFit/>
          </a:bodyPr>
          <a:lstStyle/>
          <a:p>
            <a:r>
              <a:rPr lang="en-US" sz="900" dirty="0" smtClean="0">
                <a:latin typeface="Helvetica" charset="0"/>
                <a:ea typeface="Helvetica" charset="0"/>
                <a:cs typeface="Helvetica" charset="0"/>
              </a:rPr>
              <a:t>“</a:t>
            </a:r>
            <a:r>
              <a:rPr lang="en-US" sz="900" dirty="0" err="1" smtClean="0">
                <a:latin typeface="Helvetica" charset="0"/>
                <a:ea typeface="Helvetica" charset="0"/>
                <a:cs typeface="Helvetica" charset="0"/>
              </a:rPr>
              <a:t>Alexnet</a:t>
            </a:r>
            <a:r>
              <a:rPr lang="en-US" sz="900" dirty="0" smtClean="0">
                <a:latin typeface="Helvetica" charset="0"/>
                <a:ea typeface="Helvetica" charset="0"/>
                <a:cs typeface="Helvetica" charset="0"/>
              </a:rPr>
              <a:t>” – from </a:t>
            </a:r>
            <a:r>
              <a:rPr lang="en-US" sz="900" dirty="0" err="1" smtClean="0">
                <a:latin typeface="Helvetica" charset="0"/>
                <a:ea typeface="Helvetica" charset="0"/>
                <a:cs typeface="Helvetica" charset="0"/>
              </a:rPr>
              <a:t>Krizhevsky</a:t>
            </a:r>
            <a:r>
              <a:rPr lang="en-US" sz="900" dirty="0">
                <a:latin typeface="Helvetica" charset="0"/>
                <a:ea typeface="Helvetica" charset="0"/>
                <a:cs typeface="Helvetica" charset="0"/>
              </a:rPr>
              <a:t>, A., </a:t>
            </a:r>
            <a:r>
              <a:rPr lang="en-US" sz="900" dirty="0" err="1">
                <a:latin typeface="Helvetica" charset="0"/>
                <a:ea typeface="Helvetica" charset="0"/>
                <a:cs typeface="Helvetica" charset="0"/>
              </a:rPr>
              <a:t>Sutskever</a:t>
            </a:r>
            <a:r>
              <a:rPr lang="en-US" sz="900" dirty="0">
                <a:latin typeface="Helvetica" charset="0"/>
                <a:ea typeface="Helvetica" charset="0"/>
                <a:cs typeface="Helvetica" charset="0"/>
              </a:rPr>
              <a:t>, I., &amp; Hinton, G. E. (2012). </a:t>
            </a:r>
            <a:endParaRPr lang="en-US" sz="2400" dirty="0">
              <a:latin typeface="Helvetica" charset="0"/>
              <a:ea typeface="Helvetica" charset="0"/>
              <a:cs typeface="Helvetica" charset="0"/>
            </a:endParaRPr>
          </a:p>
        </p:txBody>
      </p:sp>
    </p:spTree>
    <p:extLst>
      <p:ext uri="{BB962C8B-B14F-4D97-AF65-F5344CB8AC3E}">
        <p14:creationId xmlns:p14="http://schemas.microsoft.com/office/powerpoint/2010/main" val="1447516134"/>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p:cNvSpPr>
          <p:nvPr>
            <p:ph type="title"/>
          </p:nvPr>
        </p:nvSpPr>
        <p:spPr>
          <a:xfrm>
            <a:off x="382044" y="240749"/>
            <a:ext cx="8605380" cy="351039"/>
          </a:xfrm>
          <a:prstGeom prst="rect">
            <a:avLst/>
          </a:prstGeom>
        </p:spPr>
        <p:txBody>
          <a:bodyPr>
            <a:noAutofit/>
          </a:bodyPr>
          <a:lstStyle/>
          <a:p>
            <a:pPr defTabSz="258760">
              <a:defRPr sz="4703"/>
            </a:pPr>
            <a:r>
              <a:rPr sz="2400" dirty="0" smtClean="0"/>
              <a:t>Deep convolutional </a:t>
            </a:r>
            <a:r>
              <a:rPr sz="2400" smtClean="0"/>
              <a:t>neural networks</a:t>
            </a:r>
            <a:r>
              <a:rPr lang="en-US" sz="2400" smtClean="0"/>
              <a:t> </a:t>
            </a:r>
            <a:r>
              <a:rPr sz="2400" smtClean="0"/>
              <a:t>for visual categorization</a:t>
            </a:r>
            <a:endParaRPr sz="2400" dirty="0"/>
          </a:p>
        </p:txBody>
      </p:sp>
      <p:sp>
        <p:nvSpPr>
          <p:cNvPr id="137" name="Shape 137"/>
          <p:cNvSpPr/>
          <p:nvPr/>
        </p:nvSpPr>
        <p:spPr>
          <a:xfrm>
            <a:off x="1778696" y="4757800"/>
            <a:ext cx="5561556" cy="264928"/>
          </a:xfrm>
          <a:prstGeom prst="rect">
            <a:avLst/>
          </a:prstGeom>
          <a:ln w="12700">
            <a:miter lim="400000"/>
          </a:ln>
          <a:extLst>
            <a:ext uri="{C572A759-6A51-4108-AA02-DFA0A04FC94B}">
              <ma14:wrappingTextBoxFlag xmlns:ma14="http://schemas.microsoft.com/office/mac/drawingml/2011/main" val="1"/>
            </a:ext>
          </a:extLst>
        </p:spPr>
        <p:txBody>
          <a:bodyPr wrap="square" lIns="26789" tIns="26789" rIns="26789" bIns="26789" anchor="ctr">
            <a:spAutoFit/>
          </a:bodyPr>
          <a:lstStyle/>
          <a:p>
            <a:pPr>
              <a:defRPr sz="1300"/>
            </a:pPr>
            <a:r>
              <a:rPr lang="en-US" sz="685" dirty="0" smtClean="0"/>
              <a:t>Graphic provided by</a:t>
            </a:r>
            <a:r>
              <a:rPr sz="685" dirty="0" smtClean="0"/>
              <a:t> </a:t>
            </a:r>
            <a:r>
              <a:rPr sz="685" dirty="0"/>
              <a:t>Adit Deshpande’s </a:t>
            </a:r>
            <a:r>
              <a:rPr lang="en-US" sz="685" dirty="0" smtClean="0"/>
              <a:t>guide to understanding CNNs</a:t>
            </a:r>
            <a:endParaRPr sz="685" dirty="0"/>
          </a:p>
          <a:p>
            <a:pPr>
              <a:defRPr sz="1300"/>
            </a:pPr>
            <a:r>
              <a:rPr sz="685" dirty="0"/>
              <a:t>https://adeshpande3.github.io/adeshpande3.github.io/A-Beginner%27s-Guide-To-Understanding-Convolutional-Neural-Networks/</a:t>
            </a:r>
          </a:p>
        </p:txBody>
      </p:sp>
      <p:pic>
        <p:nvPicPr>
          <p:cNvPr id="138" name="pasted-image.png"/>
          <p:cNvPicPr>
            <a:picLocks noChangeAspect="1"/>
          </p:cNvPicPr>
          <p:nvPr/>
        </p:nvPicPr>
        <p:blipFill>
          <a:blip r:embed="rId3">
            <a:extLst/>
          </a:blip>
          <a:stretch>
            <a:fillRect/>
          </a:stretch>
        </p:blipFill>
        <p:spPr>
          <a:xfrm>
            <a:off x="1892353" y="853467"/>
            <a:ext cx="5584762" cy="1904404"/>
          </a:xfrm>
          <a:prstGeom prst="rect">
            <a:avLst/>
          </a:prstGeom>
          <a:ln w="12700">
            <a:miter lim="400000"/>
          </a:ln>
        </p:spPr>
      </p:pic>
      <p:sp>
        <p:nvSpPr>
          <p:cNvPr id="139" name="Shape 139"/>
          <p:cNvSpPr>
            <a:spLocks noGrp="1"/>
          </p:cNvSpPr>
          <p:nvPr>
            <p:ph type="body" sz="quarter" idx="1"/>
          </p:nvPr>
        </p:nvSpPr>
        <p:spPr>
          <a:xfrm>
            <a:off x="651353" y="3019551"/>
            <a:ext cx="8066762" cy="1496100"/>
          </a:xfrm>
          <a:prstGeom prst="rect">
            <a:avLst/>
          </a:prstGeom>
        </p:spPr>
        <p:txBody>
          <a:bodyPr>
            <a:normAutofit fontScale="62500" lnSpcReduction="20000"/>
          </a:bodyPr>
          <a:lstStyle/>
          <a:p>
            <a:pPr marL="182820" indent="-182820" defTabSz="240277">
              <a:spcBef>
                <a:spcPts val="791"/>
              </a:spcBef>
              <a:defRPr sz="1950"/>
            </a:pPr>
            <a:r>
              <a:rPr dirty="0"/>
              <a:t>DCNNs are the state-of-the-art in computer vision applications relating to high-level visual knowledge, such as categorization</a:t>
            </a:r>
          </a:p>
          <a:p>
            <a:pPr marL="182820" indent="-182820" defTabSz="240277">
              <a:spcBef>
                <a:spcPts val="791"/>
              </a:spcBef>
              <a:defRPr sz="1950"/>
            </a:pPr>
            <a:r>
              <a:rPr lang="en-US" dirty="0" smtClean="0"/>
              <a:t>They consist of a hierarchy of processing layers and learn features through training on millions of images</a:t>
            </a:r>
            <a:endParaRPr dirty="0">
              <a:latin typeface="+mn-lt"/>
              <a:ea typeface="+mn-ea"/>
              <a:cs typeface="+mn-cs"/>
              <a:sym typeface="Helvetica"/>
            </a:endParaRPr>
          </a:p>
          <a:p>
            <a:pPr marL="182820" indent="-182820" defTabSz="240277">
              <a:spcBef>
                <a:spcPts val="791"/>
              </a:spcBef>
              <a:defRPr sz="1950"/>
            </a:pPr>
            <a:r>
              <a:rPr lang="en-US" dirty="0" smtClean="0"/>
              <a:t>DCNN representations provide the best fits of neural data related to object recognition (</a:t>
            </a:r>
            <a:r>
              <a:rPr lang="en-US" dirty="0" err="1" smtClean="0"/>
              <a:t>Yamins</a:t>
            </a:r>
            <a:r>
              <a:rPr lang="en-US" dirty="0" smtClean="0"/>
              <a:t> et. al, 2014; </a:t>
            </a:r>
            <a:r>
              <a:rPr lang="en-US" dirty="0" err="1" smtClean="0"/>
              <a:t>Güclü</a:t>
            </a:r>
            <a:r>
              <a:rPr lang="en-US" dirty="0" smtClean="0"/>
              <a:t> &amp; van </a:t>
            </a:r>
            <a:r>
              <a:rPr lang="en-US" dirty="0" err="1" smtClean="0"/>
              <a:t>Gervan</a:t>
            </a:r>
            <a:r>
              <a:rPr lang="en-US" dirty="0" smtClean="0"/>
              <a:t>, 2015)</a:t>
            </a:r>
          </a:p>
          <a:p>
            <a:pPr marL="182820" indent="-182820" defTabSz="240277">
              <a:spcBef>
                <a:spcPts val="791"/>
              </a:spcBef>
              <a:defRPr sz="1950"/>
            </a:pPr>
            <a:r>
              <a:rPr lang="en-US" dirty="0" smtClean="0"/>
              <a:t>Impressive </a:t>
            </a:r>
            <a:r>
              <a:rPr lang="en-US" dirty="0"/>
              <a:t>behavioral </a:t>
            </a:r>
            <a:r>
              <a:rPr lang="en-US" dirty="0" smtClean="0"/>
              <a:t>achievements, biological-inspiration, and ability to predict neural responses make </a:t>
            </a:r>
            <a:r>
              <a:rPr lang="en-US" dirty="0"/>
              <a:t>them </a:t>
            </a:r>
            <a:r>
              <a:rPr lang="en-US" dirty="0" smtClean="0"/>
              <a:t>a powerful class of models for cognitive science</a:t>
            </a:r>
            <a:endParaRPr lang="en-US" dirty="0"/>
          </a:p>
          <a:p>
            <a:pPr marL="182820" indent="-182820" defTabSz="240277">
              <a:spcBef>
                <a:spcPts val="791"/>
              </a:spcBef>
              <a:defRPr sz="1950"/>
            </a:pPr>
            <a:endParaRPr dirty="0"/>
          </a:p>
        </p:txBody>
      </p:sp>
      <p:pic>
        <p:nvPicPr>
          <p:cNvPr id="9" name="Screen Shot 2017-04-29 at 2.39.23 PM.png"/>
          <p:cNvPicPr>
            <a:picLocks noChangeAspect="1"/>
          </p:cNvPicPr>
          <p:nvPr/>
        </p:nvPicPr>
        <p:blipFill>
          <a:blip r:embed="rId4">
            <a:extLst/>
          </a:blip>
          <a:srcRect t="249" b="249"/>
          <a:stretch>
            <a:fillRect/>
          </a:stretch>
        </p:blipFill>
        <p:spPr>
          <a:xfrm>
            <a:off x="212680" y="4720837"/>
            <a:ext cx="1190343" cy="338853"/>
          </a:xfrm>
          <a:prstGeom prst="rect">
            <a:avLst/>
          </a:prstGeom>
          <a:ln w="12700">
            <a:miter lim="400000"/>
          </a:ln>
        </p:spPr>
      </p:pic>
      <p:pic>
        <p:nvPicPr>
          <p:cNvPr id="10" name="pasted-image.tiff"/>
          <p:cNvPicPr>
            <a:picLocks noChangeAspect="1"/>
          </p:cNvPicPr>
          <p:nvPr/>
        </p:nvPicPr>
        <p:blipFill>
          <a:blip r:embed="rId5">
            <a:extLst/>
          </a:blip>
          <a:stretch>
            <a:fillRect/>
          </a:stretch>
        </p:blipFill>
        <p:spPr>
          <a:xfrm>
            <a:off x="7758923" y="4634567"/>
            <a:ext cx="1190343" cy="425123"/>
          </a:xfrm>
          <a:prstGeom prst="rect">
            <a:avLst/>
          </a:prstGeom>
          <a:ln w="12700">
            <a:miter lim="400000"/>
          </a:ln>
        </p:spPr>
      </p:pic>
    </p:spTree>
  </p:cSld>
  <p:clrMapOvr>
    <a:masterClrMapping/>
  </p:clrMapOvr>
  <p:transition spd="slow"/>
  <p:timing>
    <p:tnLst>
      <p:par>
        <p:cTn id="1" dur="indefinite" restart="never" fill="hold"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20569</TotalTime>
  <Words>2039</Words>
  <Application>Microsoft Macintosh PowerPoint</Application>
  <PresentationFormat>On-screen Show (16:9)</PresentationFormat>
  <Paragraphs>218</Paragraphs>
  <Slides>22</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Helvetica</vt:lpstr>
      <vt:lpstr>Helvetica Light</vt:lpstr>
      <vt:lpstr>Helvetica Neue</vt:lpstr>
      <vt:lpstr>Times</vt:lpstr>
      <vt:lpstr>Wingdings</vt:lpstr>
      <vt:lpstr>White</vt:lpstr>
      <vt:lpstr>PowerPoint Presentation</vt:lpstr>
      <vt:lpstr>Acknowledgments</vt:lpstr>
      <vt:lpstr>Big question for this talk  Is the neural basis of face recognition distinct from that of general visual recognition? </vt:lpstr>
      <vt:lpstr>Functional localization of face processing</vt:lpstr>
      <vt:lpstr>PowerPoint Presentation</vt:lpstr>
      <vt:lpstr>Are face-selective regions just part of a distributed code?</vt:lpstr>
      <vt:lpstr>A model of distributed representation produces face-selectivity</vt:lpstr>
      <vt:lpstr>Deep convolutional neural networks can perform human-level object recognition and face individuation</vt:lpstr>
      <vt:lpstr>Deep convolutional neural networks for visual categorization</vt:lpstr>
      <vt:lpstr>Deep convolutional neural networks for visual categorization</vt:lpstr>
      <vt:lpstr>PowerPoint Presentation</vt:lpstr>
      <vt:lpstr>PowerPoint Presentation</vt:lpstr>
      <vt:lpstr>PowerPoint Presentation</vt:lpstr>
      <vt:lpstr>Decoding populations of units across layers in Alexnet</vt:lpstr>
      <vt:lpstr>DCNNs for face individuation</vt:lpstr>
      <vt:lpstr>Results: decoding a computational face module</vt:lpstr>
      <vt:lpstr>PowerPoint Presentation</vt:lpstr>
      <vt:lpstr>PowerPoint Presentation</vt:lpstr>
      <vt:lpstr>Conclusions</vt:lpstr>
      <vt:lpstr>Discussion: the origins of functional localization of face processing</vt:lpstr>
      <vt:lpstr>References</vt:lpstr>
      <vt:lpstr>Thanks!  Questions?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Nick Blauch</cp:lastModifiedBy>
  <cp:revision>142</cp:revision>
  <dcterms:modified xsi:type="dcterms:W3CDTF">2017-07-29T18:59:47Z</dcterms:modified>
</cp:coreProperties>
</file>